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4.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5.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6.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7.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8.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9.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10.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2" r:id="rId1"/>
  </p:sldMasterIdLst>
  <p:notesMasterIdLst>
    <p:notesMasterId r:id="rId18"/>
  </p:notesMasterIdLst>
  <p:sldIdLst>
    <p:sldId id="287" r:id="rId2"/>
    <p:sldId id="443" r:id="rId3"/>
    <p:sldId id="319" r:id="rId4"/>
    <p:sldId id="289" r:id="rId5"/>
    <p:sldId id="321" r:id="rId6"/>
    <p:sldId id="430" r:id="rId7"/>
    <p:sldId id="432" r:id="rId8"/>
    <p:sldId id="434" r:id="rId9"/>
    <p:sldId id="442" r:id="rId10"/>
    <p:sldId id="435" r:id="rId11"/>
    <p:sldId id="437" r:id="rId12"/>
    <p:sldId id="441" r:id="rId13"/>
    <p:sldId id="439" r:id="rId14"/>
    <p:sldId id="290" r:id="rId15"/>
    <p:sldId id="322" r:id="rId16"/>
    <p:sldId id="431" r:id="rId1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castelo" initials="ac" lastIdx="1" clrIdx="0">
    <p:extLst>
      <p:ext uri="{19B8F6BF-5375-455C-9EA6-DF929625EA0E}">
        <p15:presenceInfo xmlns:p15="http://schemas.microsoft.com/office/powerpoint/2012/main" userId="7609b89ed7a3c739" providerId="Windows Live"/>
      </p:ext>
    </p:extLst>
  </p:cmAuthor>
  <p:cmAuthor id="2" name="Anonyme" initials="AA" lastIdx="1" clrIdx="1">
    <p:extLst>
      <p:ext uri="{19B8F6BF-5375-455C-9EA6-DF929625EA0E}">
        <p15:presenceInfo xmlns:p15="http://schemas.microsoft.com/office/powerpoint/2012/main" userId="Anonym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8" autoAdjust="0"/>
    <p:restoredTop sz="76067" autoAdjust="0"/>
  </p:normalViewPr>
  <p:slideViewPr>
    <p:cSldViewPr snapToGrid="0">
      <p:cViewPr varScale="1">
        <p:scale>
          <a:sx n="61" d="100"/>
          <a:sy n="61" d="100"/>
        </p:scale>
        <p:origin x="774" y="6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BCDEFB-9B8E-4C35-8ED2-F6596B6C2D87}" type="datetimeFigureOut">
              <a:rPr lang="fr-FR" smtClean="0"/>
              <a:t>23/05/2019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0C5D91-C2E8-4AB6-9F61-87C8DAC2137B}" type="slidenum">
              <a:rPr lang="fr-FR" smtClean="0"/>
              <a:t>‹N°›</a:t>
            </a:fld>
            <a:endParaRPr lang="fr-FR"/>
          </a:p>
        </p:txBody>
      </p:sp>
    </p:spTree>
    <p:extLst>
      <p:ext uri="{BB962C8B-B14F-4D97-AF65-F5344CB8AC3E}">
        <p14:creationId xmlns:p14="http://schemas.microsoft.com/office/powerpoint/2010/main" val="1707726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4116372-A259-43DA-A6C3-2D57E4E55F14}" type="slidenum">
              <a:rPr lang="fr-FR" smtClean="0"/>
              <a:t>1</a:t>
            </a:fld>
            <a:endParaRPr lang="fr-FR"/>
          </a:p>
        </p:txBody>
      </p:sp>
    </p:spTree>
    <p:extLst>
      <p:ext uri="{BB962C8B-B14F-4D97-AF65-F5344CB8AC3E}">
        <p14:creationId xmlns:p14="http://schemas.microsoft.com/office/powerpoint/2010/main" val="444558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50C5D91-C2E8-4AB6-9F61-87C8DAC2137B}" type="slidenum">
              <a:rPr lang="fr-FR" smtClean="0"/>
              <a:t>13</a:t>
            </a:fld>
            <a:endParaRPr lang="fr-FR"/>
          </a:p>
        </p:txBody>
      </p:sp>
    </p:spTree>
    <p:extLst>
      <p:ext uri="{BB962C8B-B14F-4D97-AF65-F5344CB8AC3E}">
        <p14:creationId xmlns:p14="http://schemas.microsoft.com/office/powerpoint/2010/main" val="1073115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50C5D91-C2E8-4AB6-9F61-87C8DAC2137B}" type="slidenum">
              <a:rPr lang="fr-FR" smtClean="0"/>
              <a:t>2</a:t>
            </a:fld>
            <a:endParaRPr lang="fr-FR"/>
          </a:p>
        </p:txBody>
      </p:sp>
    </p:spTree>
    <p:extLst>
      <p:ext uri="{BB962C8B-B14F-4D97-AF65-F5344CB8AC3E}">
        <p14:creationId xmlns:p14="http://schemas.microsoft.com/office/powerpoint/2010/main" val="1001286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50C5D91-C2E8-4AB6-9F61-87C8DAC2137B}" type="slidenum">
              <a:rPr lang="fr-FR" smtClean="0"/>
              <a:t>6</a:t>
            </a:fld>
            <a:endParaRPr lang="fr-FR"/>
          </a:p>
        </p:txBody>
      </p:sp>
    </p:spTree>
    <p:extLst>
      <p:ext uri="{BB962C8B-B14F-4D97-AF65-F5344CB8AC3E}">
        <p14:creationId xmlns:p14="http://schemas.microsoft.com/office/powerpoint/2010/main" val="3003316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50C5D91-C2E8-4AB6-9F61-87C8DAC2137B}" type="slidenum">
              <a:rPr lang="fr-FR" smtClean="0"/>
              <a:t>7</a:t>
            </a:fld>
            <a:endParaRPr lang="fr-FR"/>
          </a:p>
        </p:txBody>
      </p:sp>
    </p:spTree>
    <p:extLst>
      <p:ext uri="{BB962C8B-B14F-4D97-AF65-F5344CB8AC3E}">
        <p14:creationId xmlns:p14="http://schemas.microsoft.com/office/powerpoint/2010/main" val="154902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50C5D91-C2E8-4AB6-9F61-87C8DAC2137B}" type="slidenum">
              <a:rPr lang="fr-FR" smtClean="0"/>
              <a:t>8</a:t>
            </a:fld>
            <a:endParaRPr lang="fr-FR"/>
          </a:p>
        </p:txBody>
      </p:sp>
    </p:spTree>
    <p:extLst>
      <p:ext uri="{BB962C8B-B14F-4D97-AF65-F5344CB8AC3E}">
        <p14:creationId xmlns:p14="http://schemas.microsoft.com/office/powerpoint/2010/main" val="3107125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50C5D91-C2E8-4AB6-9F61-87C8DAC2137B}" type="slidenum">
              <a:rPr lang="fr-FR" smtClean="0"/>
              <a:t>9</a:t>
            </a:fld>
            <a:endParaRPr lang="fr-FR"/>
          </a:p>
        </p:txBody>
      </p:sp>
    </p:spTree>
    <p:extLst>
      <p:ext uri="{BB962C8B-B14F-4D97-AF65-F5344CB8AC3E}">
        <p14:creationId xmlns:p14="http://schemas.microsoft.com/office/powerpoint/2010/main" val="3553703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50C5D91-C2E8-4AB6-9F61-87C8DAC2137B}" type="slidenum">
              <a:rPr lang="fr-FR" smtClean="0"/>
              <a:t>10</a:t>
            </a:fld>
            <a:endParaRPr lang="fr-FR"/>
          </a:p>
        </p:txBody>
      </p:sp>
    </p:spTree>
    <p:extLst>
      <p:ext uri="{BB962C8B-B14F-4D97-AF65-F5344CB8AC3E}">
        <p14:creationId xmlns:p14="http://schemas.microsoft.com/office/powerpoint/2010/main" val="3603808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50C5D91-C2E8-4AB6-9F61-87C8DAC2137B}" type="slidenum">
              <a:rPr lang="fr-FR" smtClean="0"/>
              <a:t>11</a:t>
            </a:fld>
            <a:endParaRPr lang="fr-FR"/>
          </a:p>
        </p:txBody>
      </p:sp>
    </p:spTree>
    <p:extLst>
      <p:ext uri="{BB962C8B-B14F-4D97-AF65-F5344CB8AC3E}">
        <p14:creationId xmlns:p14="http://schemas.microsoft.com/office/powerpoint/2010/main" val="3944043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ctr">
              <a:lnSpc>
                <a:spcPct val="107000"/>
              </a:lnSpc>
              <a:spcAft>
                <a:spcPts val="800"/>
              </a:spcAft>
            </a:pPr>
            <a:endParaRPr lang="fr-FR" sz="1400" b="1"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F50C5D91-C2E8-4AB6-9F61-87C8DAC2137B}" type="slidenum">
              <a:rPr lang="fr-FR" smtClean="0"/>
              <a:t>12</a:t>
            </a:fld>
            <a:endParaRPr lang="fr-FR"/>
          </a:p>
        </p:txBody>
      </p:sp>
    </p:spTree>
    <p:extLst>
      <p:ext uri="{BB962C8B-B14F-4D97-AF65-F5344CB8AC3E}">
        <p14:creationId xmlns:p14="http://schemas.microsoft.com/office/powerpoint/2010/main" val="2430142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FFD036-B983-411C-8508-0BB6423134E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8B7AF75-97E2-4774-8457-E53C83BD93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62793FB-AFDB-4F1F-BC14-D4B874E582AD}"/>
              </a:ext>
            </a:extLst>
          </p:cNvPr>
          <p:cNvSpPr>
            <a:spLocks noGrp="1"/>
          </p:cNvSpPr>
          <p:nvPr>
            <p:ph type="dt" sz="half" idx="10"/>
          </p:nvPr>
        </p:nvSpPr>
        <p:spPr/>
        <p:txBody>
          <a:bodyPr/>
          <a:lstStyle/>
          <a:p>
            <a:fld id="{6599222D-A7CB-4467-A018-270395A53241}" type="datetime1">
              <a:rPr lang="fr-FR" smtClean="0"/>
              <a:t>23/05/2019</a:t>
            </a:fld>
            <a:endParaRPr lang="fr-FR"/>
          </a:p>
        </p:txBody>
      </p:sp>
      <p:sp>
        <p:nvSpPr>
          <p:cNvPr id="5" name="Espace réservé du pied de page 4">
            <a:extLst>
              <a:ext uri="{FF2B5EF4-FFF2-40B4-BE49-F238E27FC236}">
                <a16:creationId xmlns:a16="http://schemas.microsoft.com/office/drawing/2014/main" id="{4854A2A7-CBAC-4514-AD3F-B01AEF58D4FA}"/>
              </a:ext>
            </a:extLst>
          </p:cNvPr>
          <p:cNvSpPr>
            <a:spLocks noGrp="1"/>
          </p:cNvSpPr>
          <p:nvPr>
            <p:ph type="ftr" sz="quarter" idx="11"/>
          </p:nvPr>
        </p:nvSpPr>
        <p:spPr/>
        <p:txBody>
          <a:bodyPr/>
          <a:lstStyle/>
          <a:p>
            <a:r>
              <a:rPr lang="fr-FR"/>
              <a:t>ana.castelo@univ-lille.fr</a:t>
            </a:r>
          </a:p>
        </p:txBody>
      </p:sp>
      <p:sp>
        <p:nvSpPr>
          <p:cNvPr id="6" name="Espace réservé du numéro de diapositive 5">
            <a:extLst>
              <a:ext uri="{FF2B5EF4-FFF2-40B4-BE49-F238E27FC236}">
                <a16:creationId xmlns:a16="http://schemas.microsoft.com/office/drawing/2014/main" id="{6D09D1C9-7D5B-4FC8-81A9-09665D7F40C5}"/>
              </a:ext>
            </a:extLst>
          </p:cNvPr>
          <p:cNvSpPr>
            <a:spLocks noGrp="1"/>
          </p:cNvSpPr>
          <p:nvPr>
            <p:ph type="sldNum" sz="quarter" idx="12"/>
          </p:nvPr>
        </p:nvSpPr>
        <p:spPr/>
        <p:txBody>
          <a:bodyPr/>
          <a:lstStyle/>
          <a:p>
            <a:fld id="{A9FF6A84-B33D-4766-B6F7-C7AC5960AE93}" type="slidenum">
              <a:rPr lang="fr-FR" smtClean="0"/>
              <a:t>‹N°›</a:t>
            </a:fld>
            <a:endParaRPr lang="fr-FR"/>
          </a:p>
        </p:txBody>
      </p:sp>
    </p:spTree>
    <p:extLst>
      <p:ext uri="{BB962C8B-B14F-4D97-AF65-F5344CB8AC3E}">
        <p14:creationId xmlns:p14="http://schemas.microsoft.com/office/powerpoint/2010/main" val="1416293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95940F-7508-4BF2-B30D-9F19C55C280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88D4B76-EC68-45C3-B0BC-DBB69FED01F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9FE8F55-F3B9-465C-8915-D8ECFF8737D5}"/>
              </a:ext>
            </a:extLst>
          </p:cNvPr>
          <p:cNvSpPr>
            <a:spLocks noGrp="1"/>
          </p:cNvSpPr>
          <p:nvPr>
            <p:ph type="dt" sz="half" idx="10"/>
          </p:nvPr>
        </p:nvSpPr>
        <p:spPr/>
        <p:txBody>
          <a:bodyPr/>
          <a:lstStyle/>
          <a:p>
            <a:fld id="{5E2BF117-0F68-4C57-BFC3-CF7EBE0B6A29}" type="datetime1">
              <a:rPr lang="fr-FR" smtClean="0"/>
              <a:t>23/05/2019</a:t>
            </a:fld>
            <a:endParaRPr lang="fr-FR"/>
          </a:p>
        </p:txBody>
      </p:sp>
      <p:sp>
        <p:nvSpPr>
          <p:cNvPr id="5" name="Espace réservé du pied de page 4">
            <a:extLst>
              <a:ext uri="{FF2B5EF4-FFF2-40B4-BE49-F238E27FC236}">
                <a16:creationId xmlns:a16="http://schemas.microsoft.com/office/drawing/2014/main" id="{CCEF6985-1FB2-4CD6-B800-4201BA51FA8B}"/>
              </a:ext>
            </a:extLst>
          </p:cNvPr>
          <p:cNvSpPr>
            <a:spLocks noGrp="1"/>
          </p:cNvSpPr>
          <p:nvPr>
            <p:ph type="ftr" sz="quarter" idx="11"/>
          </p:nvPr>
        </p:nvSpPr>
        <p:spPr/>
        <p:txBody>
          <a:bodyPr/>
          <a:lstStyle/>
          <a:p>
            <a:r>
              <a:rPr lang="fr-FR"/>
              <a:t>ana.castelo@univ-lille.fr</a:t>
            </a:r>
          </a:p>
        </p:txBody>
      </p:sp>
      <p:sp>
        <p:nvSpPr>
          <p:cNvPr id="6" name="Espace réservé du numéro de diapositive 5">
            <a:extLst>
              <a:ext uri="{FF2B5EF4-FFF2-40B4-BE49-F238E27FC236}">
                <a16:creationId xmlns:a16="http://schemas.microsoft.com/office/drawing/2014/main" id="{653AFD7B-3CFD-403A-B07E-39FC418E5FAE}"/>
              </a:ext>
            </a:extLst>
          </p:cNvPr>
          <p:cNvSpPr>
            <a:spLocks noGrp="1"/>
          </p:cNvSpPr>
          <p:nvPr>
            <p:ph type="sldNum" sz="quarter" idx="12"/>
          </p:nvPr>
        </p:nvSpPr>
        <p:spPr/>
        <p:txBody>
          <a:bodyPr/>
          <a:lstStyle/>
          <a:p>
            <a:fld id="{A9FF6A84-B33D-4766-B6F7-C7AC5960AE93}" type="slidenum">
              <a:rPr lang="fr-FR" smtClean="0"/>
              <a:t>‹N°›</a:t>
            </a:fld>
            <a:endParaRPr lang="fr-FR"/>
          </a:p>
        </p:txBody>
      </p:sp>
    </p:spTree>
    <p:extLst>
      <p:ext uri="{BB962C8B-B14F-4D97-AF65-F5344CB8AC3E}">
        <p14:creationId xmlns:p14="http://schemas.microsoft.com/office/powerpoint/2010/main" val="100964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8705DF0-2346-46FA-A562-03B89F08162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E4AAACA-A079-4FCF-9200-952F55E55F0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477B273-5B48-49CE-88D3-05F82C48F476}"/>
              </a:ext>
            </a:extLst>
          </p:cNvPr>
          <p:cNvSpPr>
            <a:spLocks noGrp="1"/>
          </p:cNvSpPr>
          <p:nvPr>
            <p:ph type="dt" sz="half" idx="10"/>
          </p:nvPr>
        </p:nvSpPr>
        <p:spPr/>
        <p:txBody>
          <a:bodyPr/>
          <a:lstStyle/>
          <a:p>
            <a:fld id="{6CDFBB86-5AEC-4FFA-895E-E1AB804259B6}" type="datetime1">
              <a:rPr lang="fr-FR" smtClean="0"/>
              <a:t>23/05/2019</a:t>
            </a:fld>
            <a:endParaRPr lang="fr-FR"/>
          </a:p>
        </p:txBody>
      </p:sp>
      <p:sp>
        <p:nvSpPr>
          <p:cNvPr id="5" name="Espace réservé du pied de page 4">
            <a:extLst>
              <a:ext uri="{FF2B5EF4-FFF2-40B4-BE49-F238E27FC236}">
                <a16:creationId xmlns:a16="http://schemas.microsoft.com/office/drawing/2014/main" id="{C4D449AC-C463-4EEA-8B17-23DC879ABE31}"/>
              </a:ext>
            </a:extLst>
          </p:cNvPr>
          <p:cNvSpPr>
            <a:spLocks noGrp="1"/>
          </p:cNvSpPr>
          <p:nvPr>
            <p:ph type="ftr" sz="quarter" idx="11"/>
          </p:nvPr>
        </p:nvSpPr>
        <p:spPr/>
        <p:txBody>
          <a:bodyPr/>
          <a:lstStyle/>
          <a:p>
            <a:r>
              <a:rPr lang="fr-FR"/>
              <a:t>ana.castelo@univ-lille.fr</a:t>
            </a:r>
          </a:p>
        </p:txBody>
      </p:sp>
      <p:sp>
        <p:nvSpPr>
          <p:cNvPr id="6" name="Espace réservé du numéro de diapositive 5">
            <a:extLst>
              <a:ext uri="{FF2B5EF4-FFF2-40B4-BE49-F238E27FC236}">
                <a16:creationId xmlns:a16="http://schemas.microsoft.com/office/drawing/2014/main" id="{3FB93B76-1756-4AA8-8451-6A23E4A64C53}"/>
              </a:ext>
            </a:extLst>
          </p:cNvPr>
          <p:cNvSpPr>
            <a:spLocks noGrp="1"/>
          </p:cNvSpPr>
          <p:nvPr>
            <p:ph type="sldNum" sz="quarter" idx="12"/>
          </p:nvPr>
        </p:nvSpPr>
        <p:spPr/>
        <p:txBody>
          <a:bodyPr/>
          <a:lstStyle/>
          <a:p>
            <a:fld id="{A9FF6A84-B33D-4766-B6F7-C7AC5960AE93}" type="slidenum">
              <a:rPr lang="fr-FR" smtClean="0"/>
              <a:t>‹N°›</a:t>
            </a:fld>
            <a:endParaRPr lang="fr-FR"/>
          </a:p>
        </p:txBody>
      </p:sp>
    </p:spTree>
    <p:extLst>
      <p:ext uri="{BB962C8B-B14F-4D97-AF65-F5344CB8AC3E}">
        <p14:creationId xmlns:p14="http://schemas.microsoft.com/office/powerpoint/2010/main" val="3390787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841A1D-C3ED-471E-8F15-5438114E773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7763BC9-8B86-4357-9539-AC6F69DD1B5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F3AC745-5FE1-4292-9680-7882774F9D83}"/>
              </a:ext>
            </a:extLst>
          </p:cNvPr>
          <p:cNvSpPr>
            <a:spLocks noGrp="1"/>
          </p:cNvSpPr>
          <p:nvPr>
            <p:ph type="dt" sz="half" idx="10"/>
          </p:nvPr>
        </p:nvSpPr>
        <p:spPr/>
        <p:txBody>
          <a:bodyPr/>
          <a:lstStyle/>
          <a:p>
            <a:fld id="{A7D111C2-DC72-4ACA-897E-18450B483420}" type="datetime1">
              <a:rPr lang="fr-FR" smtClean="0"/>
              <a:t>23/05/2019</a:t>
            </a:fld>
            <a:endParaRPr lang="fr-FR"/>
          </a:p>
        </p:txBody>
      </p:sp>
      <p:sp>
        <p:nvSpPr>
          <p:cNvPr id="5" name="Espace réservé du pied de page 4">
            <a:extLst>
              <a:ext uri="{FF2B5EF4-FFF2-40B4-BE49-F238E27FC236}">
                <a16:creationId xmlns:a16="http://schemas.microsoft.com/office/drawing/2014/main" id="{28994DCB-E5FC-4A92-8ACB-07FF3427C1F7}"/>
              </a:ext>
            </a:extLst>
          </p:cNvPr>
          <p:cNvSpPr>
            <a:spLocks noGrp="1"/>
          </p:cNvSpPr>
          <p:nvPr>
            <p:ph type="ftr" sz="quarter" idx="11"/>
          </p:nvPr>
        </p:nvSpPr>
        <p:spPr/>
        <p:txBody>
          <a:bodyPr/>
          <a:lstStyle/>
          <a:p>
            <a:r>
              <a:rPr lang="fr-FR"/>
              <a:t>ana.castelo@univ-lille.fr</a:t>
            </a:r>
          </a:p>
        </p:txBody>
      </p:sp>
      <p:sp>
        <p:nvSpPr>
          <p:cNvPr id="6" name="Espace réservé du numéro de diapositive 5">
            <a:extLst>
              <a:ext uri="{FF2B5EF4-FFF2-40B4-BE49-F238E27FC236}">
                <a16:creationId xmlns:a16="http://schemas.microsoft.com/office/drawing/2014/main" id="{5E4BC59C-42DE-4624-91C2-A7E1AE9D594C}"/>
              </a:ext>
            </a:extLst>
          </p:cNvPr>
          <p:cNvSpPr>
            <a:spLocks noGrp="1"/>
          </p:cNvSpPr>
          <p:nvPr>
            <p:ph type="sldNum" sz="quarter" idx="12"/>
          </p:nvPr>
        </p:nvSpPr>
        <p:spPr/>
        <p:txBody>
          <a:bodyPr/>
          <a:lstStyle/>
          <a:p>
            <a:fld id="{A9FF6A84-B33D-4766-B6F7-C7AC5960AE93}" type="slidenum">
              <a:rPr lang="fr-FR" smtClean="0"/>
              <a:t>‹N°›</a:t>
            </a:fld>
            <a:endParaRPr lang="fr-FR"/>
          </a:p>
        </p:txBody>
      </p:sp>
    </p:spTree>
    <p:extLst>
      <p:ext uri="{BB962C8B-B14F-4D97-AF65-F5344CB8AC3E}">
        <p14:creationId xmlns:p14="http://schemas.microsoft.com/office/powerpoint/2010/main" val="1480481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90BAAC-F6A8-4C1C-A005-525DF1C4BEB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0E2B32B-3E69-4A90-AB2A-AF5D96B169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2B3719F-027A-44A3-BE2A-C48072E89400}"/>
              </a:ext>
            </a:extLst>
          </p:cNvPr>
          <p:cNvSpPr>
            <a:spLocks noGrp="1"/>
          </p:cNvSpPr>
          <p:nvPr>
            <p:ph type="dt" sz="half" idx="10"/>
          </p:nvPr>
        </p:nvSpPr>
        <p:spPr/>
        <p:txBody>
          <a:bodyPr/>
          <a:lstStyle/>
          <a:p>
            <a:fld id="{3191E055-C004-4662-B7DE-4BBF639A712E}" type="datetime1">
              <a:rPr lang="fr-FR" smtClean="0"/>
              <a:t>23/05/2019</a:t>
            </a:fld>
            <a:endParaRPr lang="fr-FR"/>
          </a:p>
        </p:txBody>
      </p:sp>
      <p:sp>
        <p:nvSpPr>
          <p:cNvPr id="5" name="Espace réservé du pied de page 4">
            <a:extLst>
              <a:ext uri="{FF2B5EF4-FFF2-40B4-BE49-F238E27FC236}">
                <a16:creationId xmlns:a16="http://schemas.microsoft.com/office/drawing/2014/main" id="{DF9819E5-8C1B-49A9-AE5B-920B7592B685}"/>
              </a:ext>
            </a:extLst>
          </p:cNvPr>
          <p:cNvSpPr>
            <a:spLocks noGrp="1"/>
          </p:cNvSpPr>
          <p:nvPr>
            <p:ph type="ftr" sz="quarter" idx="11"/>
          </p:nvPr>
        </p:nvSpPr>
        <p:spPr/>
        <p:txBody>
          <a:bodyPr/>
          <a:lstStyle/>
          <a:p>
            <a:r>
              <a:rPr lang="fr-FR"/>
              <a:t>ana.castelo@univ-lille.fr</a:t>
            </a:r>
          </a:p>
        </p:txBody>
      </p:sp>
      <p:sp>
        <p:nvSpPr>
          <p:cNvPr id="6" name="Espace réservé du numéro de diapositive 5">
            <a:extLst>
              <a:ext uri="{FF2B5EF4-FFF2-40B4-BE49-F238E27FC236}">
                <a16:creationId xmlns:a16="http://schemas.microsoft.com/office/drawing/2014/main" id="{6B4603BD-A308-4201-AABA-D6855BB4E836}"/>
              </a:ext>
            </a:extLst>
          </p:cNvPr>
          <p:cNvSpPr>
            <a:spLocks noGrp="1"/>
          </p:cNvSpPr>
          <p:nvPr>
            <p:ph type="sldNum" sz="quarter" idx="12"/>
          </p:nvPr>
        </p:nvSpPr>
        <p:spPr/>
        <p:txBody>
          <a:bodyPr/>
          <a:lstStyle/>
          <a:p>
            <a:fld id="{A9FF6A84-B33D-4766-B6F7-C7AC5960AE93}" type="slidenum">
              <a:rPr lang="fr-FR" smtClean="0"/>
              <a:t>‹N°›</a:t>
            </a:fld>
            <a:endParaRPr lang="fr-FR"/>
          </a:p>
        </p:txBody>
      </p:sp>
    </p:spTree>
    <p:extLst>
      <p:ext uri="{BB962C8B-B14F-4D97-AF65-F5344CB8AC3E}">
        <p14:creationId xmlns:p14="http://schemas.microsoft.com/office/powerpoint/2010/main" val="141094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363FDB-3F17-4B29-9E95-6286DEB1E01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F6A71DE-7355-4560-BFBC-D48A4934131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37905EC-DB70-4E97-BA12-BC1EC4948B0B}"/>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6970E09-2394-49CC-A881-71CBF8E96882}"/>
              </a:ext>
            </a:extLst>
          </p:cNvPr>
          <p:cNvSpPr>
            <a:spLocks noGrp="1"/>
          </p:cNvSpPr>
          <p:nvPr>
            <p:ph type="dt" sz="half" idx="10"/>
          </p:nvPr>
        </p:nvSpPr>
        <p:spPr/>
        <p:txBody>
          <a:bodyPr/>
          <a:lstStyle/>
          <a:p>
            <a:fld id="{081D52F5-C63C-435E-BD89-9272AF0056BF}" type="datetime1">
              <a:rPr lang="fr-FR" smtClean="0"/>
              <a:t>23/05/2019</a:t>
            </a:fld>
            <a:endParaRPr lang="fr-FR"/>
          </a:p>
        </p:txBody>
      </p:sp>
      <p:sp>
        <p:nvSpPr>
          <p:cNvPr id="6" name="Espace réservé du pied de page 5">
            <a:extLst>
              <a:ext uri="{FF2B5EF4-FFF2-40B4-BE49-F238E27FC236}">
                <a16:creationId xmlns:a16="http://schemas.microsoft.com/office/drawing/2014/main" id="{38A5918A-5434-41BA-B5AD-ED96B31917CE}"/>
              </a:ext>
            </a:extLst>
          </p:cNvPr>
          <p:cNvSpPr>
            <a:spLocks noGrp="1"/>
          </p:cNvSpPr>
          <p:nvPr>
            <p:ph type="ftr" sz="quarter" idx="11"/>
          </p:nvPr>
        </p:nvSpPr>
        <p:spPr/>
        <p:txBody>
          <a:bodyPr/>
          <a:lstStyle/>
          <a:p>
            <a:r>
              <a:rPr lang="fr-FR"/>
              <a:t>ana.castelo@univ-lille.fr</a:t>
            </a:r>
          </a:p>
        </p:txBody>
      </p:sp>
      <p:sp>
        <p:nvSpPr>
          <p:cNvPr id="7" name="Espace réservé du numéro de diapositive 6">
            <a:extLst>
              <a:ext uri="{FF2B5EF4-FFF2-40B4-BE49-F238E27FC236}">
                <a16:creationId xmlns:a16="http://schemas.microsoft.com/office/drawing/2014/main" id="{D14989DA-5EB7-44E9-98A9-454B1BE808CC}"/>
              </a:ext>
            </a:extLst>
          </p:cNvPr>
          <p:cNvSpPr>
            <a:spLocks noGrp="1"/>
          </p:cNvSpPr>
          <p:nvPr>
            <p:ph type="sldNum" sz="quarter" idx="12"/>
          </p:nvPr>
        </p:nvSpPr>
        <p:spPr/>
        <p:txBody>
          <a:bodyPr/>
          <a:lstStyle/>
          <a:p>
            <a:fld id="{A9FF6A84-B33D-4766-B6F7-C7AC5960AE93}" type="slidenum">
              <a:rPr lang="fr-FR" smtClean="0"/>
              <a:t>‹N°›</a:t>
            </a:fld>
            <a:endParaRPr lang="fr-FR"/>
          </a:p>
        </p:txBody>
      </p:sp>
    </p:spTree>
    <p:extLst>
      <p:ext uri="{BB962C8B-B14F-4D97-AF65-F5344CB8AC3E}">
        <p14:creationId xmlns:p14="http://schemas.microsoft.com/office/powerpoint/2010/main" val="3507788736"/>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B0E00A-A56E-4BA3-91CD-718C5BF12ADD}"/>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016AE4C-AFB9-4424-A771-DFB7DF4B21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0C93D63-E1E7-42FE-ADE2-3882AA0EE14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87F7ECA-CF84-4983-B970-FECC858385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763E382-72F3-49A1-B415-85B381A2718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D59852D-523C-4AFE-8A9D-81B74E1D8BFC}"/>
              </a:ext>
            </a:extLst>
          </p:cNvPr>
          <p:cNvSpPr>
            <a:spLocks noGrp="1"/>
          </p:cNvSpPr>
          <p:nvPr>
            <p:ph type="dt" sz="half" idx="10"/>
          </p:nvPr>
        </p:nvSpPr>
        <p:spPr/>
        <p:txBody>
          <a:bodyPr/>
          <a:lstStyle/>
          <a:p>
            <a:fld id="{2C397D89-F055-44F7-8031-B0C0B286592A}" type="datetime1">
              <a:rPr lang="fr-FR" smtClean="0"/>
              <a:t>23/05/2019</a:t>
            </a:fld>
            <a:endParaRPr lang="fr-FR"/>
          </a:p>
        </p:txBody>
      </p:sp>
      <p:sp>
        <p:nvSpPr>
          <p:cNvPr id="8" name="Espace réservé du pied de page 7">
            <a:extLst>
              <a:ext uri="{FF2B5EF4-FFF2-40B4-BE49-F238E27FC236}">
                <a16:creationId xmlns:a16="http://schemas.microsoft.com/office/drawing/2014/main" id="{4921AD24-FF8A-488A-981A-F5F6C7E97770}"/>
              </a:ext>
            </a:extLst>
          </p:cNvPr>
          <p:cNvSpPr>
            <a:spLocks noGrp="1"/>
          </p:cNvSpPr>
          <p:nvPr>
            <p:ph type="ftr" sz="quarter" idx="11"/>
          </p:nvPr>
        </p:nvSpPr>
        <p:spPr/>
        <p:txBody>
          <a:bodyPr/>
          <a:lstStyle/>
          <a:p>
            <a:r>
              <a:rPr lang="fr-FR"/>
              <a:t>ana.castelo@univ-lille.fr</a:t>
            </a:r>
          </a:p>
        </p:txBody>
      </p:sp>
      <p:sp>
        <p:nvSpPr>
          <p:cNvPr id="9" name="Espace réservé du numéro de diapositive 8">
            <a:extLst>
              <a:ext uri="{FF2B5EF4-FFF2-40B4-BE49-F238E27FC236}">
                <a16:creationId xmlns:a16="http://schemas.microsoft.com/office/drawing/2014/main" id="{B5EC9826-A74B-4966-B1A2-1DCE61C1AFCB}"/>
              </a:ext>
            </a:extLst>
          </p:cNvPr>
          <p:cNvSpPr>
            <a:spLocks noGrp="1"/>
          </p:cNvSpPr>
          <p:nvPr>
            <p:ph type="sldNum" sz="quarter" idx="12"/>
          </p:nvPr>
        </p:nvSpPr>
        <p:spPr/>
        <p:txBody>
          <a:bodyPr/>
          <a:lstStyle/>
          <a:p>
            <a:fld id="{A9FF6A84-B33D-4766-B6F7-C7AC5960AE93}" type="slidenum">
              <a:rPr lang="fr-FR" smtClean="0"/>
              <a:t>‹N°›</a:t>
            </a:fld>
            <a:endParaRPr lang="fr-FR"/>
          </a:p>
        </p:txBody>
      </p:sp>
    </p:spTree>
    <p:extLst>
      <p:ext uri="{BB962C8B-B14F-4D97-AF65-F5344CB8AC3E}">
        <p14:creationId xmlns:p14="http://schemas.microsoft.com/office/powerpoint/2010/main" val="2451301532"/>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5DBF3E-DF21-4700-A03C-EBA34B580E2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BE45E5F-CA2A-4C31-8AEA-180523E3968A}"/>
              </a:ext>
            </a:extLst>
          </p:cNvPr>
          <p:cNvSpPr>
            <a:spLocks noGrp="1"/>
          </p:cNvSpPr>
          <p:nvPr>
            <p:ph type="dt" sz="half" idx="10"/>
          </p:nvPr>
        </p:nvSpPr>
        <p:spPr/>
        <p:txBody>
          <a:bodyPr/>
          <a:lstStyle/>
          <a:p>
            <a:fld id="{7671612F-C12C-4A08-8DCF-1FB1E50F0DCA}" type="datetime1">
              <a:rPr lang="fr-FR" smtClean="0"/>
              <a:t>23/05/2019</a:t>
            </a:fld>
            <a:endParaRPr lang="fr-FR"/>
          </a:p>
        </p:txBody>
      </p:sp>
      <p:sp>
        <p:nvSpPr>
          <p:cNvPr id="4" name="Espace réservé du pied de page 3">
            <a:extLst>
              <a:ext uri="{FF2B5EF4-FFF2-40B4-BE49-F238E27FC236}">
                <a16:creationId xmlns:a16="http://schemas.microsoft.com/office/drawing/2014/main" id="{F76B4C5C-C902-4821-8662-7A7658CDB5A1}"/>
              </a:ext>
            </a:extLst>
          </p:cNvPr>
          <p:cNvSpPr>
            <a:spLocks noGrp="1"/>
          </p:cNvSpPr>
          <p:nvPr>
            <p:ph type="ftr" sz="quarter" idx="11"/>
          </p:nvPr>
        </p:nvSpPr>
        <p:spPr/>
        <p:txBody>
          <a:bodyPr/>
          <a:lstStyle/>
          <a:p>
            <a:r>
              <a:rPr lang="fr-FR"/>
              <a:t>ana.castelo@univ-lille.fr</a:t>
            </a:r>
          </a:p>
        </p:txBody>
      </p:sp>
      <p:sp>
        <p:nvSpPr>
          <p:cNvPr id="5" name="Espace réservé du numéro de diapositive 4">
            <a:extLst>
              <a:ext uri="{FF2B5EF4-FFF2-40B4-BE49-F238E27FC236}">
                <a16:creationId xmlns:a16="http://schemas.microsoft.com/office/drawing/2014/main" id="{8A0F3EEA-D16B-4FF9-96E0-3896EBE4548F}"/>
              </a:ext>
            </a:extLst>
          </p:cNvPr>
          <p:cNvSpPr>
            <a:spLocks noGrp="1"/>
          </p:cNvSpPr>
          <p:nvPr>
            <p:ph type="sldNum" sz="quarter" idx="12"/>
          </p:nvPr>
        </p:nvSpPr>
        <p:spPr/>
        <p:txBody>
          <a:bodyPr/>
          <a:lstStyle/>
          <a:p>
            <a:fld id="{A9FF6A84-B33D-4766-B6F7-C7AC5960AE93}" type="slidenum">
              <a:rPr lang="fr-FR" smtClean="0"/>
              <a:t>‹N°›</a:t>
            </a:fld>
            <a:endParaRPr lang="fr-FR"/>
          </a:p>
        </p:txBody>
      </p:sp>
    </p:spTree>
    <p:extLst>
      <p:ext uri="{BB962C8B-B14F-4D97-AF65-F5344CB8AC3E}">
        <p14:creationId xmlns:p14="http://schemas.microsoft.com/office/powerpoint/2010/main" val="1191275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92DA768-6262-4B21-A1DB-597DE1AEC872}"/>
              </a:ext>
            </a:extLst>
          </p:cNvPr>
          <p:cNvSpPr>
            <a:spLocks noGrp="1"/>
          </p:cNvSpPr>
          <p:nvPr>
            <p:ph type="dt" sz="half" idx="10"/>
          </p:nvPr>
        </p:nvSpPr>
        <p:spPr/>
        <p:txBody>
          <a:bodyPr/>
          <a:lstStyle/>
          <a:p>
            <a:fld id="{47E6EE54-C068-4440-AE52-4399C6AA65AE}" type="datetime1">
              <a:rPr lang="fr-FR" smtClean="0"/>
              <a:t>23/05/2019</a:t>
            </a:fld>
            <a:endParaRPr lang="fr-FR"/>
          </a:p>
        </p:txBody>
      </p:sp>
      <p:sp>
        <p:nvSpPr>
          <p:cNvPr id="3" name="Espace réservé du pied de page 2">
            <a:extLst>
              <a:ext uri="{FF2B5EF4-FFF2-40B4-BE49-F238E27FC236}">
                <a16:creationId xmlns:a16="http://schemas.microsoft.com/office/drawing/2014/main" id="{05F8945E-8643-4E97-8544-005BEC1DD912}"/>
              </a:ext>
            </a:extLst>
          </p:cNvPr>
          <p:cNvSpPr>
            <a:spLocks noGrp="1"/>
          </p:cNvSpPr>
          <p:nvPr>
            <p:ph type="ftr" sz="quarter" idx="11"/>
          </p:nvPr>
        </p:nvSpPr>
        <p:spPr/>
        <p:txBody>
          <a:bodyPr/>
          <a:lstStyle/>
          <a:p>
            <a:r>
              <a:rPr lang="fr-FR"/>
              <a:t>ana.castelo@univ-lille.fr</a:t>
            </a:r>
          </a:p>
        </p:txBody>
      </p:sp>
      <p:sp>
        <p:nvSpPr>
          <p:cNvPr id="4" name="Espace réservé du numéro de diapositive 3">
            <a:extLst>
              <a:ext uri="{FF2B5EF4-FFF2-40B4-BE49-F238E27FC236}">
                <a16:creationId xmlns:a16="http://schemas.microsoft.com/office/drawing/2014/main" id="{78CD6807-4C5C-4C44-BD29-FE1DAF436B1E}"/>
              </a:ext>
            </a:extLst>
          </p:cNvPr>
          <p:cNvSpPr>
            <a:spLocks noGrp="1"/>
          </p:cNvSpPr>
          <p:nvPr>
            <p:ph type="sldNum" sz="quarter" idx="12"/>
          </p:nvPr>
        </p:nvSpPr>
        <p:spPr/>
        <p:txBody>
          <a:bodyPr/>
          <a:lstStyle/>
          <a:p>
            <a:fld id="{A9FF6A84-B33D-4766-B6F7-C7AC5960AE93}" type="slidenum">
              <a:rPr lang="fr-FR" smtClean="0"/>
              <a:t>‹N°›</a:t>
            </a:fld>
            <a:endParaRPr lang="fr-FR"/>
          </a:p>
        </p:txBody>
      </p:sp>
    </p:spTree>
    <p:extLst>
      <p:ext uri="{BB962C8B-B14F-4D97-AF65-F5344CB8AC3E}">
        <p14:creationId xmlns:p14="http://schemas.microsoft.com/office/powerpoint/2010/main" val="3665216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FDD372-7FC1-4174-9AD2-9271AD980D0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8D5C44EC-DE22-4F04-84B5-493CBA57D2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C502DE9-4F5F-46F1-95A7-C402FC2D08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4C93A62-518A-4326-BEF2-ED378017E88D}"/>
              </a:ext>
            </a:extLst>
          </p:cNvPr>
          <p:cNvSpPr>
            <a:spLocks noGrp="1"/>
          </p:cNvSpPr>
          <p:nvPr>
            <p:ph type="dt" sz="half" idx="10"/>
          </p:nvPr>
        </p:nvSpPr>
        <p:spPr/>
        <p:txBody>
          <a:bodyPr/>
          <a:lstStyle/>
          <a:p>
            <a:fld id="{3407B62F-0F73-4C4E-8873-C5D407CA6FA7}" type="datetime1">
              <a:rPr lang="fr-FR" smtClean="0"/>
              <a:t>23/05/2019</a:t>
            </a:fld>
            <a:endParaRPr lang="fr-FR"/>
          </a:p>
        </p:txBody>
      </p:sp>
      <p:sp>
        <p:nvSpPr>
          <p:cNvPr id="6" name="Espace réservé du pied de page 5">
            <a:extLst>
              <a:ext uri="{FF2B5EF4-FFF2-40B4-BE49-F238E27FC236}">
                <a16:creationId xmlns:a16="http://schemas.microsoft.com/office/drawing/2014/main" id="{A4D48E58-9692-4E8C-AAAC-E499B423D4C2}"/>
              </a:ext>
            </a:extLst>
          </p:cNvPr>
          <p:cNvSpPr>
            <a:spLocks noGrp="1"/>
          </p:cNvSpPr>
          <p:nvPr>
            <p:ph type="ftr" sz="quarter" idx="11"/>
          </p:nvPr>
        </p:nvSpPr>
        <p:spPr/>
        <p:txBody>
          <a:bodyPr/>
          <a:lstStyle/>
          <a:p>
            <a:r>
              <a:rPr lang="fr-FR"/>
              <a:t>ana.castelo@univ-lille.fr</a:t>
            </a:r>
          </a:p>
        </p:txBody>
      </p:sp>
      <p:sp>
        <p:nvSpPr>
          <p:cNvPr id="7" name="Espace réservé du numéro de diapositive 6">
            <a:extLst>
              <a:ext uri="{FF2B5EF4-FFF2-40B4-BE49-F238E27FC236}">
                <a16:creationId xmlns:a16="http://schemas.microsoft.com/office/drawing/2014/main" id="{FD6C09AD-9E51-43B7-AD88-477BDA5CB008}"/>
              </a:ext>
            </a:extLst>
          </p:cNvPr>
          <p:cNvSpPr>
            <a:spLocks noGrp="1"/>
          </p:cNvSpPr>
          <p:nvPr>
            <p:ph type="sldNum" sz="quarter" idx="12"/>
          </p:nvPr>
        </p:nvSpPr>
        <p:spPr/>
        <p:txBody>
          <a:bodyPr/>
          <a:lstStyle/>
          <a:p>
            <a:fld id="{A9FF6A84-B33D-4766-B6F7-C7AC5960AE93}" type="slidenum">
              <a:rPr lang="fr-FR" smtClean="0"/>
              <a:t>‹N°›</a:t>
            </a:fld>
            <a:endParaRPr lang="fr-FR"/>
          </a:p>
        </p:txBody>
      </p:sp>
    </p:spTree>
    <p:extLst>
      <p:ext uri="{BB962C8B-B14F-4D97-AF65-F5344CB8AC3E}">
        <p14:creationId xmlns:p14="http://schemas.microsoft.com/office/powerpoint/2010/main" val="4266919415"/>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D41883-D308-488E-8EDA-248A8C961BF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2A37C13-70F6-4712-9E15-41C38218F4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15F8C4E0-6995-4186-BF5B-F8B6030852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A05CE7F-0508-4608-905A-E64E6876AB83}"/>
              </a:ext>
            </a:extLst>
          </p:cNvPr>
          <p:cNvSpPr>
            <a:spLocks noGrp="1"/>
          </p:cNvSpPr>
          <p:nvPr>
            <p:ph type="dt" sz="half" idx="10"/>
          </p:nvPr>
        </p:nvSpPr>
        <p:spPr/>
        <p:txBody>
          <a:bodyPr/>
          <a:lstStyle/>
          <a:p>
            <a:fld id="{9A6CC01A-A7C6-47CB-B422-94C5D67017E8}" type="datetime1">
              <a:rPr lang="fr-FR" smtClean="0"/>
              <a:t>23/05/2019</a:t>
            </a:fld>
            <a:endParaRPr lang="fr-FR"/>
          </a:p>
        </p:txBody>
      </p:sp>
      <p:sp>
        <p:nvSpPr>
          <p:cNvPr id="6" name="Espace réservé du pied de page 5">
            <a:extLst>
              <a:ext uri="{FF2B5EF4-FFF2-40B4-BE49-F238E27FC236}">
                <a16:creationId xmlns:a16="http://schemas.microsoft.com/office/drawing/2014/main" id="{0321FFF4-7A2C-4924-AB49-EACBBE448197}"/>
              </a:ext>
            </a:extLst>
          </p:cNvPr>
          <p:cNvSpPr>
            <a:spLocks noGrp="1"/>
          </p:cNvSpPr>
          <p:nvPr>
            <p:ph type="ftr" sz="quarter" idx="11"/>
          </p:nvPr>
        </p:nvSpPr>
        <p:spPr/>
        <p:txBody>
          <a:bodyPr/>
          <a:lstStyle/>
          <a:p>
            <a:r>
              <a:rPr lang="fr-FR"/>
              <a:t>ana.castelo@univ-lille.fr</a:t>
            </a:r>
          </a:p>
        </p:txBody>
      </p:sp>
      <p:sp>
        <p:nvSpPr>
          <p:cNvPr id="7" name="Espace réservé du numéro de diapositive 6">
            <a:extLst>
              <a:ext uri="{FF2B5EF4-FFF2-40B4-BE49-F238E27FC236}">
                <a16:creationId xmlns:a16="http://schemas.microsoft.com/office/drawing/2014/main" id="{A747C68D-060B-4A83-A994-3E70B8470CEB}"/>
              </a:ext>
            </a:extLst>
          </p:cNvPr>
          <p:cNvSpPr>
            <a:spLocks noGrp="1"/>
          </p:cNvSpPr>
          <p:nvPr>
            <p:ph type="sldNum" sz="quarter" idx="12"/>
          </p:nvPr>
        </p:nvSpPr>
        <p:spPr/>
        <p:txBody>
          <a:bodyPr/>
          <a:lstStyle/>
          <a:p>
            <a:fld id="{A9FF6A84-B33D-4766-B6F7-C7AC5960AE93}" type="slidenum">
              <a:rPr lang="fr-FR" smtClean="0"/>
              <a:t>‹N°›</a:t>
            </a:fld>
            <a:endParaRPr lang="fr-FR"/>
          </a:p>
        </p:txBody>
      </p:sp>
    </p:spTree>
    <p:extLst>
      <p:ext uri="{BB962C8B-B14F-4D97-AF65-F5344CB8AC3E}">
        <p14:creationId xmlns:p14="http://schemas.microsoft.com/office/powerpoint/2010/main" val="3519281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4E3ED36-2841-4E82-AF87-09AC1693D2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A74522E-370C-453F-BF2E-73FA6FE729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1239FC8-3303-4365-8DCB-9B5768B2B7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704241-DF9A-4F15-A03D-BC5DAF98FE40}" type="datetime1">
              <a:rPr lang="fr-FR" smtClean="0"/>
              <a:t>23/05/2019</a:t>
            </a:fld>
            <a:endParaRPr lang="fr-FR"/>
          </a:p>
        </p:txBody>
      </p:sp>
      <p:sp>
        <p:nvSpPr>
          <p:cNvPr id="5" name="Espace réservé du pied de page 4">
            <a:extLst>
              <a:ext uri="{FF2B5EF4-FFF2-40B4-BE49-F238E27FC236}">
                <a16:creationId xmlns:a16="http://schemas.microsoft.com/office/drawing/2014/main" id="{DBB0BDE8-056D-4F36-9B9E-AC97F1BA8E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ana.castelo@univ-lille.fr</a:t>
            </a:r>
          </a:p>
        </p:txBody>
      </p:sp>
      <p:sp>
        <p:nvSpPr>
          <p:cNvPr id="6" name="Espace réservé du numéro de diapositive 5">
            <a:extLst>
              <a:ext uri="{FF2B5EF4-FFF2-40B4-BE49-F238E27FC236}">
                <a16:creationId xmlns:a16="http://schemas.microsoft.com/office/drawing/2014/main" id="{3EBFC90E-BE70-49D3-9EA1-35B5408426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FF6A84-B33D-4766-B6F7-C7AC5960AE93}" type="slidenum">
              <a:rPr lang="fr-FR" smtClean="0"/>
              <a:t>‹N°›</a:t>
            </a:fld>
            <a:endParaRPr lang="fr-FR"/>
          </a:p>
        </p:txBody>
      </p:sp>
    </p:spTree>
    <p:extLst>
      <p:ext uri="{BB962C8B-B14F-4D97-AF65-F5344CB8AC3E}">
        <p14:creationId xmlns:p14="http://schemas.microsoft.com/office/powerpoint/2010/main" val="335805853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image" Target="../media/image4.png"/><Relationship Id="rId3" Type="http://schemas.openxmlformats.org/officeDocument/2006/relationships/tags" Target="../tags/tag3.xml"/><Relationship Id="rId7" Type="http://schemas.openxmlformats.org/officeDocument/2006/relationships/slideLayout" Target="../slideLayouts/slideLayout6.xml"/><Relationship Id="rId12" Type="http://schemas.openxmlformats.org/officeDocument/2006/relationships/image" Target="../media/image3.jp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hyperlink" Target="mailto:Ana.Castelo@univ-lille3.fr" TargetMode="External"/><Relationship Id="rId5" Type="http://schemas.openxmlformats.org/officeDocument/2006/relationships/tags" Target="../tags/tag5.xml"/><Relationship Id="rId10" Type="http://schemas.openxmlformats.org/officeDocument/2006/relationships/image" Target="../media/image2.png"/><Relationship Id="rId4" Type="http://schemas.openxmlformats.org/officeDocument/2006/relationships/tags" Target="../tags/tag4.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10.png"/><Relationship Id="rId5" Type="http://schemas.openxmlformats.org/officeDocument/2006/relationships/notesSlide" Target="../notesSlides/notesSlide10.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8.xml"/><Relationship Id="rId1" Type="http://schemas.openxmlformats.org/officeDocument/2006/relationships/tags" Target="../tags/tag47.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2.xml"/></Relationships>
</file>

<file path=ppt/slides/_rels/slide6.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16.xml"/></Relationships>
</file>

<file path=ppt/slides/_rels/slide7.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tags" Target="../tags/tag29.xml"/><Relationship Id="rId3" Type="http://schemas.openxmlformats.org/officeDocument/2006/relationships/tags" Target="../tags/tag19.xml"/><Relationship Id="rId7" Type="http://schemas.openxmlformats.org/officeDocument/2006/relationships/tags" Target="../tags/tag23.xml"/><Relationship Id="rId12" Type="http://schemas.openxmlformats.org/officeDocument/2006/relationships/tags" Target="../tags/tag28.xml"/><Relationship Id="rId2" Type="http://schemas.openxmlformats.org/officeDocument/2006/relationships/tags" Target="../tags/tag18.xml"/><Relationship Id="rId16" Type="http://schemas.openxmlformats.org/officeDocument/2006/relationships/notesSlide" Target="../notesSlides/notesSlide4.xml"/><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tags" Target="../tags/tag27.xml"/><Relationship Id="rId5" Type="http://schemas.openxmlformats.org/officeDocument/2006/relationships/tags" Target="../tags/tag21.xml"/><Relationship Id="rId15" Type="http://schemas.openxmlformats.org/officeDocument/2006/relationships/slideLayout" Target="../slideLayouts/slideLayout2.xml"/><Relationship Id="rId10" Type="http://schemas.openxmlformats.org/officeDocument/2006/relationships/tags" Target="../tags/tag26.xml"/><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tags" Target="../tags/tag30.xml"/></Relationships>
</file>

<file path=ppt/slides/_rels/slide8.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tags" Target="../tags/tag34.xml"/></Relationships>
</file>

<file path=ppt/slides/_rels/slide9.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5.jpeg"/><Relationship Id="rId5" Type="http://schemas.openxmlformats.org/officeDocument/2006/relationships/notesSlide" Target="../notesSlides/notesSlide6.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9B82BBD4-0165-4C73-B8BF-5D690B5D3C49}"/>
              </a:ext>
            </a:extLst>
          </p:cNvPr>
          <p:cNvPicPr/>
          <p:nvPr>
            <p:custDataLst>
              <p:tags r:id="rId1"/>
            </p:custDataLst>
          </p:nvPr>
        </p:nvPicPr>
        <p:blipFill rotWithShape="1">
          <a:blip r:embed="rId9"/>
          <a:srcRect/>
          <a:stretch/>
        </p:blipFill>
        <p:spPr bwMode="auto">
          <a:xfrm>
            <a:off x="8892252" y="5881643"/>
            <a:ext cx="2614311" cy="514090"/>
          </a:xfrm>
          <a:prstGeom prst="rect">
            <a:avLst/>
          </a:prstGeom>
          <a:noFill/>
        </p:spPr>
      </p:pic>
      <p:pic>
        <p:nvPicPr>
          <p:cNvPr id="8" name="Image 7">
            <a:extLst>
              <a:ext uri="{FF2B5EF4-FFF2-40B4-BE49-F238E27FC236}">
                <a16:creationId xmlns:a16="http://schemas.microsoft.com/office/drawing/2014/main" id="{75C5FCFE-FE6D-47C6-831C-38E956B489CC}"/>
              </a:ext>
            </a:extLst>
          </p:cNvPr>
          <p:cNvPicPr/>
          <p:nvPr>
            <p:custDataLst>
              <p:tags r:id="rId2"/>
            </p:custDataLst>
          </p:nvPr>
        </p:nvPicPr>
        <p:blipFill rotWithShape="1">
          <a:blip r:embed="rId10"/>
          <a:srcRect/>
          <a:stretch/>
        </p:blipFill>
        <p:spPr bwMode="auto">
          <a:xfrm>
            <a:off x="239688" y="0"/>
            <a:ext cx="3279025" cy="1422086"/>
          </a:xfrm>
          <a:prstGeom prst="rect">
            <a:avLst/>
          </a:prstGeom>
          <a:noFill/>
        </p:spPr>
      </p:pic>
      <p:sp>
        <p:nvSpPr>
          <p:cNvPr id="6" name="Titre 5">
            <a:extLst>
              <a:ext uri="{FF2B5EF4-FFF2-40B4-BE49-F238E27FC236}">
                <a16:creationId xmlns:a16="http://schemas.microsoft.com/office/drawing/2014/main" id="{8E0552E6-E927-4230-BDAE-B8B8957FC5EE}"/>
              </a:ext>
            </a:extLst>
          </p:cNvPr>
          <p:cNvSpPr>
            <a:spLocks noGrp="1"/>
          </p:cNvSpPr>
          <p:nvPr>
            <p:ph type="title"/>
            <p:custDataLst>
              <p:tags r:id="rId3"/>
            </p:custDataLst>
          </p:nvPr>
        </p:nvSpPr>
        <p:spPr>
          <a:xfrm>
            <a:off x="1135834" y="1929831"/>
            <a:ext cx="9712695" cy="2691094"/>
          </a:xfrm>
        </p:spPr>
        <p:txBody>
          <a:bodyPr>
            <a:normAutofit/>
          </a:bodyPr>
          <a:lstStyle/>
          <a:p>
            <a:r>
              <a:rPr lang="fr-FR" sz="4000" b="1" dirty="0"/>
              <a:t>La transformation de pratiques pédagogiques au travers d’une démarche performative. </a:t>
            </a:r>
            <a:r>
              <a:rPr lang="fr-FR" dirty="0"/>
              <a:t/>
            </a:r>
            <a:br>
              <a:rPr lang="fr-FR" dirty="0"/>
            </a:br>
            <a:r>
              <a:rPr lang="fr-FR" b="1" dirty="0"/>
              <a:t/>
            </a:r>
            <a:br>
              <a:rPr lang="fr-FR" b="1" dirty="0"/>
            </a:br>
            <a:endParaRPr lang="fr-FR" dirty="0"/>
          </a:p>
        </p:txBody>
      </p:sp>
      <p:sp>
        <p:nvSpPr>
          <p:cNvPr id="24" name="Sous-titre 2">
            <a:extLst>
              <a:ext uri="{FF2B5EF4-FFF2-40B4-BE49-F238E27FC236}">
                <a16:creationId xmlns:a16="http://schemas.microsoft.com/office/drawing/2014/main" id="{15FB78DF-A94F-4615-B90A-660C94AF134D}"/>
              </a:ext>
            </a:extLst>
          </p:cNvPr>
          <p:cNvSpPr txBox="1">
            <a:spLocks/>
          </p:cNvSpPr>
          <p:nvPr>
            <p:custDataLst>
              <p:tags r:id="rId4"/>
            </p:custDataLst>
          </p:nvPr>
        </p:nvSpPr>
        <p:spPr>
          <a:xfrm>
            <a:off x="1135834" y="3746664"/>
            <a:ext cx="10216277" cy="1748522"/>
          </a:xfrm>
          <a:prstGeom prst="rect">
            <a:avLst/>
          </a:prstGeom>
        </p:spPr>
        <p:txBody>
          <a:bodyPr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FR" sz="2400" b="1" dirty="0"/>
              <a:t>Ana CASTELO</a:t>
            </a:r>
          </a:p>
          <a:p>
            <a:pPr marL="0" indent="0">
              <a:lnSpc>
                <a:spcPct val="100000"/>
              </a:lnSpc>
              <a:spcBef>
                <a:spcPts val="0"/>
              </a:spcBef>
              <a:buNone/>
            </a:pPr>
            <a:r>
              <a:rPr lang="fr-FR" sz="2000" b="1" dirty="0"/>
              <a:t>IMAGER EA 3958, </a:t>
            </a:r>
            <a:r>
              <a:rPr lang="fr-FR" sz="2000" b="1" dirty="0" err="1"/>
              <a:t>LANGUenACT</a:t>
            </a:r>
            <a:r>
              <a:rPr lang="fr-FR" sz="2000" b="1" dirty="0"/>
              <a:t>. Université Paris-Est Créteil</a:t>
            </a:r>
          </a:p>
          <a:p>
            <a:pPr marL="0" indent="0">
              <a:lnSpc>
                <a:spcPct val="100000"/>
              </a:lnSpc>
              <a:spcBef>
                <a:spcPts val="0"/>
              </a:spcBef>
              <a:buNone/>
            </a:pPr>
            <a:r>
              <a:rPr lang="fr-FR" sz="2000" b="1" dirty="0"/>
              <a:t>Doctorante en Sciences du Langage</a:t>
            </a:r>
          </a:p>
          <a:p>
            <a:pPr marL="0" indent="0">
              <a:lnSpc>
                <a:spcPct val="100000"/>
              </a:lnSpc>
              <a:spcBef>
                <a:spcPts val="0"/>
              </a:spcBef>
              <a:buNone/>
            </a:pPr>
            <a:r>
              <a:rPr lang="fr-FR" sz="2000" b="1" dirty="0"/>
              <a:t>Enseignante de langue espagnole et cultures hispaniques. Université de Lille SHS </a:t>
            </a:r>
          </a:p>
          <a:p>
            <a:pPr marL="0" indent="0">
              <a:lnSpc>
                <a:spcPct val="100000"/>
              </a:lnSpc>
              <a:spcBef>
                <a:spcPts val="0"/>
              </a:spcBef>
              <a:buNone/>
            </a:pPr>
            <a:r>
              <a:rPr lang="fr-FR" sz="2000" b="1" dirty="0">
                <a:hlinkClick r:id="rId11"/>
              </a:rPr>
              <a:t>Ana.Castelo@univ-lille3.fr</a:t>
            </a:r>
            <a:endParaRPr lang="fr-FR" sz="2000" b="1" dirty="0"/>
          </a:p>
          <a:p>
            <a:pPr marL="0" indent="0">
              <a:buNone/>
            </a:pPr>
            <a:endParaRPr lang="fr-FR" sz="1900" b="1" dirty="0"/>
          </a:p>
        </p:txBody>
      </p:sp>
      <p:pic>
        <p:nvPicPr>
          <p:cNvPr id="7" name="Image 6">
            <a:extLst>
              <a:ext uri="{FF2B5EF4-FFF2-40B4-BE49-F238E27FC236}">
                <a16:creationId xmlns:a16="http://schemas.microsoft.com/office/drawing/2014/main" id="{D7B6D67F-3600-43BC-8FDC-D703784D8CA4}"/>
              </a:ext>
            </a:extLst>
          </p:cNvPr>
          <p:cNvPicPr>
            <a:picLocks noChangeAspect="1"/>
          </p:cNvPicPr>
          <p:nvPr>
            <p:custDataLst>
              <p:tags r:id="rId5"/>
            </p:custDataLst>
          </p:nvPr>
        </p:nvPicPr>
        <p:blipFill>
          <a:blip r:embed="rId12">
            <a:extLst>
              <a:ext uri="{28A0092B-C50C-407E-A947-70E740481C1C}">
                <a14:useLocalDpi xmlns:a14="http://schemas.microsoft.com/office/drawing/2010/main" val="0"/>
              </a:ext>
            </a:extLst>
          </a:blip>
          <a:stretch>
            <a:fillRect/>
          </a:stretch>
        </p:blipFill>
        <p:spPr>
          <a:xfrm>
            <a:off x="5175379" y="5842214"/>
            <a:ext cx="1841241" cy="703659"/>
          </a:xfrm>
          <a:prstGeom prst="rect">
            <a:avLst/>
          </a:prstGeom>
        </p:spPr>
      </p:pic>
      <p:pic>
        <p:nvPicPr>
          <p:cNvPr id="9" name="Image 8">
            <a:extLst>
              <a:ext uri="{FF2B5EF4-FFF2-40B4-BE49-F238E27FC236}">
                <a16:creationId xmlns:a16="http://schemas.microsoft.com/office/drawing/2014/main" id="{DAB23BD2-B247-40DB-82B2-89CC1C6CCF4C}"/>
              </a:ext>
            </a:extLst>
          </p:cNvPr>
          <p:cNvPicPr>
            <a:picLocks noChangeAspect="1"/>
          </p:cNvPicPr>
          <p:nvPr>
            <p:custDataLst>
              <p:tags r:id="rId6"/>
            </p:custDataLst>
          </p:nvPr>
        </p:nvPicPr>
        <p:blipFill>
          <a:blip r:embed="rId13">
            <a:extLst>
              <a:ext uri="{28A0092B-C50C-407E-A947-70E740481C1C}">
                <a14:useLocalDpi xmlns:a14="http://schemas.microsoft.com/office/drawing/2010/main" val="0"/>
              </a:ext>
            </a:extLst>
          </a:blip>
          <a:stretch>
            <a:fillRect/>
          </a:stretch>
        </p:blipFill>
        <p:spPr>
          <a:xfrm>
            <a:off x="685437" y="5885589"/>
            <a:ext cx="1841240" cy="616911"/>
          </a:xfrm>
          <a:prstGeom prst="rect">
            <a:avLst/>
          </a:prstGeom>
        </p:spPr>
      </p:pic>
    </p:spTree>
    <p:extLst>
      <p:ext uri="{BB962C8B-B14F-4D97-AF65-F5344CB8AC3E}">
        <p14:creationId xmlns:p14="http://schemas.microsoft.com/office/powerpoint/2010/main" val="3305287807"/>
      </p:ext>
    </p:extLst>
  </p:cSld>
  <p:clrMapOvr>
    <a:masterClrMapping/>
  </p:clrMapOvr>
  <mc:AlternateContent xmlns:mc="http://schemas.openxmlformats.org/markup-compatibility/2006" xmlns:p14="http://schemas.microsoft.com/office/powerpoint/2010/main">
    <mc:Choice Requires="p14">
      <p:transition spd="slow" p14:dur="2000" advTm="1680"/>
    </mc:Choice>
    <mc:Fallback xmlns="">
      <p:transition spd="slow" advTm="168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B5B209B7-7549-48CE-80DE-F0C2AED8AB20}"/>
              </a:ext>
            </a:extLst>
          </p:cNvPr>
          <p:cNvSpPr>
            <a:spLocks noGrp="1"/>
          </p:cNvSpPr>
          <p:nvPr>
            <p:ph type="title"/>
          </p:nvPr>
        </p:nvSpPr>
        <p:spPr>
          <a:xfrm>
            <a:off x="839788" y="457200"/>
            <a:ext cx="7794258" cy="955665"/>
          </a:xfrm>
        </p:spPr>
        <p:txBody>
          <a:bodyPr>
            <a:normAutofit/>
          </a:bodyPr>
          <a:lstStyle/>
          <a:p>
            <a:r>
              <a:rPr lang="fr-FR" sz="2700" b="1" dirty="0"/>
              <a:t>Séance 17: </a:t>
            </a:r>
            <a:r>
              <a:rPr lang="fr-FR" sz="2700" b="1" i="1" dirty="0"/>
              <a:t>Historias de habitantes y </a:t>
            </a:r>
            <a:r>
              <a:rPr lang="fr-FR" sz="2700" b="1" i="1" dirty="0" err="1"/>
              <a:t>viajeros</a:t>
            </a:r>
            <a:r>
              <a:rPr lang="fr-FR" sz="2700" b="1" i="1" dirty="0"/>
              <a:t> ….</a:t>
            </a:r>
            <a:r>
              <a:rPr lang="fr-FR" b="1" i="1" dirty="0"/>
              <a:t/>
            </a:r>
            <a:br>
              <a:rPr lang="fr-FR" b="1" i="1" dirty="0"/>
            </a:br>
            <a:endParaRPr lang="fr-FR" dirty="0"/>
          </a:p>
        </p:txBody>
      </p:sp>
      <p:sp>
        <p:nvSpPr>
          <p:cNvPr id="5" name="Espace réservé du contenu 4">
            <a:extLst>
              <a:ext uri="{FF2B5EF4-FFF2-40B4-BE49-F238E27FC236}">
                <a16:creationId xmlns:a16="http://schemas.microsoft.com/office/drawing/2014/main" id="{B575DE0B-D365-4331-AFEC-3BBBF2C26D3A}"/>
              </a:ext>
            </a:extLst>
          </p:cNvPr>
          <p:cNvSpPr>
            <a:spLocks noGrp="1"/>
          </p:cNvSpPr>
          <p:nvPr>
            <p:ph type="body" sz="half" idx="2"/>
            <p:custDataLst>
              <p:tags r:id="rId2"/>
            </p:custDataLst>
          </p:nvPr>
        </p:nvSpPr>
        <p:spPr>
          <a:xfrm>
            <a:off x="1349742" y="1280981"/>
            <a:ext cx="3932237" cy="685800"/>
          </a:xfrm>
        </p:spPr>
        <p:txBody>
          <a:bodyPr>
            <a:normAutofit/>
          </a:bodyPr>
          <a:lstStyle/>
          <a:p>
            <a:pPr marL="0" indent="0">
              <a:buNone/>
            </a:pPr>
            <a:r>
              <a:rPr lang="fr-FR" sz="2800" b="1" i="1" dirty="0"/>
              <a:t>Le début de la séance …. </a:t>
            </a:r>
          </a:p>
        </p:txBody>
      </p:sp>
      <p:pic>
        <p:nvPicPr>
          <p:cNvPr id="3" name="Image 2">
            <a:extLst>
              <a:ext uri="{FF2B5EF4-FFF2-40B4-BE49-F238E27FC236}">
                <a16:creationId xmlns:a16="http://schemas.microsoft.com/office/drawing/2014/main" id="{F8DF525D-88DB-4655-A7AA-2DBB5635A8B4}"/>
              </a:ext>
            </a:extLst>
          </p:cNvPr>
          <p:cNvPicPr>
            <a:picLocks noChangeAspect="1"/>
          </p:cNvPicPr>
          <p:nvPr/>
        </p:nvPicPr>
        <p:blipFill>
          <a:blip r:embed="rId5"/>
          <a:stretch>
            <a:fillRect/>
          </a:stretch>
        </p:blipFill>
        <p:spPr>
          <a:xfrm>
            <a:off x="3604115" y="1966781"/>
            <a:ext cx="6611815" cy="4140438"/>
          </a:xfrm>
          <a:prstGeom prst="rect">
            <a:avLst/>
          </a:prstGeom>
        </p:spPr>
      </p:pic>
      <p:sp>
        <p:nvSpPr>
          <p:cNvPr id="2" name="Espace réservé du pied de page 1">
            <a:extLst>
              <a:ext uri="{FF2B5EF4-FFF2-40B4-BE49-F238E27FC236}">
                <a16:creationId xmlns:a16="http://schemas.microsoft.com/office/drawing/2014/main" id="{BD381AE9-0833-4DAB-9189-5B1C79C22D4E}"/>
              </a:ext>
            </a:extLst>
          </p:cNvPr>
          <p:cNvSpPr>
            <a:spLocks noGrp="1"/>
          </p:cNvSpPr>
          <p:nvPr>
            <p:ph type="ftr" sz="quarter" idx="11"/>
          </p:nvPr>
        </p:nvSpPr>
        <p:spPr/>
        <p:txBody>
          <a:bodyPr/>
          <a:lstStyle/>
          <a:p>
            <a:r>
              <a:rPr lang="fr-FR"/>
              <a:t>ana.castelo@univ-lille.fr</a:t>
            </a:r>
          </a:p>
        </p:txBody>
      </p:sp>
    </p:spTree>
    <p:custDataLst>
      <p:tags r:id="rId1"/>
    </p:custDataLst>
    <p:extLst>
      <p:ext uri="{BB962C8B-B14F-4D97-AF65-F5344CB8AC3E}">
        <p14:creationId xmlns:p14="http://schemas.microsoft.com/office/powerpoint/2010/main" val="3799005983"/>
      </p:ext>
    </p:extLst>
  </p:cSld>
  <p:clrMapOvr>
    <a:masterClrMapping/>
  </p:clrMapOvr>
  <mc:AlternateContent xmlns:mc="http://schemas.openxmlformats.org/markup-compatibility/2006" xmlns:p14="http://schemas.microsoft.com/office/powerpoint/2010/main">
    <mc:Choice Requires="p14">
      <p:transition spd="slow" p14:dur="2000" advTm="58601"/>
    </mc:Choice>
    <mc:Fallback xmlns="">
      <p:transition spd="slow" advTm="58601"/>
    </mc:Fallback>
  </mc:AlternateContent>
  <p:extLst mod="1">
    <p:ext uri="{E180D4A7-C9FB-4DFB-919C-405C955672EB}">
      <p14:showEvtLst xmlns:p14="http://schemas.microsoft.com/office/powerpoint/2010/main">
        <p14:playEvt time="5737" objId="2"/>
        <p14:stopEvt time="55151" objId="2"/>
        <p14:playEvt time="57775" objId="2"/>
        <p14:stopEvt time="58601"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5079F5-40D0-499C-8D66-1DC0EAD24FEA}"/>
              </a:ext>
            </a:extLst>
          </p:cNvPr>
          <p:cNvSpPr>
            <a:spLocks noGrp="1"/>
          </p:cNvSpPr>
          <p:nvPr>
            <p:ph type="title"/>
          </p:nvPr>
        </p:nvSpPr>
        <p:spPr>
          <a:xfrm>
            <a:off x="470511" y="616289"/>
            <a:ext cx="3932237" cy="386862"/>
          </a:xfrm>
        </p:spPr>
        <p:txBody>
          <a:bodyPr>
            <a:noAutofit/>
          </a:bodyPr>
          <a:lstStyle/>
          <a:p>
            <a:r>
              <a:rPr lang="fr-FR" sz="2800" b="1" i="1" dirty="0"/>
              <a:t>La fin de la séance …</a:t>
            </a:r>
          </a:p>
        </p:txBody>
      </p:sp>
      <p:pic>
        <p:nvPicPr>
          <p:cNvPr id="4" name="Espace réservé du contenu 3">
            <a:extLst>
              <a:ext uri="{FF2B5EF4-FFF2-40B4-BE49-F238E27FC236}">
                <a16:creationId xmlns:a16="http://schemas.microsoft.com/office/drawing/2014/main" id="{2B69E52B-1962-441D-97F3-D5162CDF0201}"/>
              </a:ext>
            </a:extLst>
          </p:cNvPr>
          <p:cNvPicPr>
            <a:picLocks noGrp="1" noChangeAspect="1"/>
          </p:cNvPicPr>
          <p:nvPr>
            <p:ph type="pic" idx="1"/>
            <p:custDataLst>
              <p:tags r:id="rId1"/>
            </p:custDataLst>
          </p:nvPr>
        </p:nvPicPr>
        <p:blipFill>
          <a:blip r:embed="rId5"/>
          <a:srcRect l="4569" r="4569"/>
          <a:stretch>
            <a:fillRect/>
          </a:stretch>
        </p:blipFill>
        <p:spPr>
          <a:xfrm>
            <a:off x="7156939" y="2612367"/>
            <a:ext cx="4808104" cy="3796522"/>
          </a:xfrm>
          <a:prstGeom prst="rect">
            <a:avLst/>
          </a:prstGeom>
        </p:spPr>
      </p:pic>
      <p:pic>
        <p:nvPicPr>
          <p:cNvPr id="5" name="Image 4">
            <a:extLst>
              <a:ext uri="{FF2B5EF4-FFF2-40B4-BE49-F238E27FC236}">
                <a16:creationId xmlns:a16="http://schemas.microsoft.com/office/drawing/2014/main" id="{AD648AA0-7818-4F8B-A43B-800293B60497}"/>
              </a:ext>
            </a:extLst>
          </p:cNvPr>
          <p:cNvPicPr>
            <a:picLocks noChangeAspect="1"/>
          </p:cNvPicPr>
          <p:nvPr>
            <p:custDataLst>
              <p:tags r:id="rId2"/>
            </p:custDataLst>
          </p:nvPr>
        </p:nvPicPr>
        <p:blipFill>
          <a:blip r:embed="rId6"/>
          <a:stretch>
            <a:fillRect/>
          </a:stretch>
        </p:blipFill>
        <p:spPr>
          <a:xfrm>
            <a:off x="470511" y="2145322"/>
            <a:ext cx="6096001" cy="3427327"/>
          </a:xfrm>
          <a:prstGeom prst="rect">
            <a:avLst/>
          </a:prstGeom>
        </p:spPr>
      </p:pic>
      <p:sp>
        <p:nvSpPr>
          <p:cNvPr id="6" name="Titre 1">
            <a:extLst>
              <a:ext uri="{FF2B5EF4-FFF2-40B4-BE49-F238E27FC236}">
                <a16:creationId xmlns:a16="http://schemas.microsoft.com/office/drawing/2014/main" id="{B9602453-0E02-4A53-AA99-F1F525E975D2}"/>
              </a:ext>
            </a:extLst>
          </p:cNvPr>
          <p:cNvSpPr txBox="1">
            <a:spLocks/>
          </p:cNvSpPr>
          <p:nvPr/>
        </p:nvSpPr>
        <p:spPr>
          <a:xfrm>
            <a:off x="663942" y="1003151"/>
            <a:ext cx="11301101" cy="804459"/>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just"/>
            <a:r>
              <a:rPr lang="fr-FR" sz="2000" b="1" i="1" dirty="0"/>
              <a:t>Consigne: </a:t>
            </a:r>
            <a:r>
              <a:rPr lang="fr-FR" sz="2000" i="1" dirty="0"/>
              <a:t>« Os </a:t>
            </a:r>
            <a:r>
              <a:rPr lang="fr-FR" sz="2000" i="1" dirty="0" err="1"/>
              <a:t>propongo</a:t>
            </a:r>
            <a:r>
              <a:rPr lang="fr-FR" sz="2000" i="1" dirty="0"/>
              <a:t> que  a partir de </a:t>
            </a:r>
            <a:r>
              <a:rPr lang="fr-FR" sz="2000" i="1" dirty="0" err="1"/>
              <a:t>esta</a:t>
            </a:r>
            <a:r>
              <a:rPr lang="fr-FR" sz="2000" i="1" dirty="0"/>
              <a:t> </a:t>
            </a:r>
            <a:r>
              <a:rPr lang="fr-FR" sz="2000" i="1" dirty="0" err="1"/>
              <a:t>experiencia</a:t>
            </a:r>
            <a:r>
              <a:rPr lang="fr-FR" sz="2000" i="1" dirty="0"/>
              <a:t> nos </a:t>
            </a:r>
            <a:r>
              <a:rPr lang="fr-FR" sz="2000" i="1" dirty="0" err="1"/>
              <a:t>tomemos</a:t>
            </a:r>
            <a:r>
              <a:rPr lang="fr-FR" sz="2000" i="1" dirty="0"/>
              <a:t> un </a:t>
            </a:r>
            <a:r>
              <a:rPr lang="fr-FR" sz="2000" i="1" dirty="0" err="1"/>
              <a:t>momento</a:t>
            </a:r>
            <a:r>
              <a:rPr lang="fr-FR" sz="2000" i="1" dirty="0"/>
              <a:t> para </a:t>
            </a:r>
            <a:r>
              <a:rPr lang="fr-FR" sz="2000" i="1" dirty="0" err="1"/>
              <a:t>expresarnos</a:t>
            </a:r>
            <a:r>
              <a:rPr lang="fr-FR" sz="2000" i="1" dirty="0"/>
              <a:t>  </a:t>
            </a:r>
            <a:r>
              <a:rPr lang="fr-FR" sz="2000" i="1" dirty="0" err="1"/>
              <a:t>libremente</a:t>
            </a:r>
            <a:r>
              <a:rPr lang="fr-FR" sz="2000" i="1" dirty="0"/>
              <a:t> con colores ». </a:t>
            </a:r>
            <a:r>
              <a:rPr lang="fr-FR" sz="2000" dirty="0"/>
              <a:t>Expression libre en aquarelle suivi d’un échange sur  l’expérience « d’habitants et voyageurs». </a:t>
            </a:r>
          </a:p>
        </p:txBody>
      </p:sp>
      <p:sp>
        <p:nvSpPr>
          <p:cNvPr id="7" name="Titre 1">
            <a:extLst>
              <a:ext uri="{FF2B5EF4-FFF2-40B4-BE49-F238E27FC236}">
                <a16:creationId xmlns:a16="http://schemas.microsoft.com/office/drawing/2014/main" id="{CEB48865-611B-4FE4-95CE-08306B165391}"/>
              </a:ext>
            </a:extLst>
          </p:cNvPr>
          <p:cNvSpPr txBox="1">
            <a:spLocks/>
          </p:cNvSpPr>
          <p:nvPr/>
        </p:nvSpPr>
        <p:spPr>
          <a:xfrm>
            <a:off x="7156939" y="2039989"/>
            <a:ext cx="4808104" cy="519583"/>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fr-FR" sz="2000" b="1" i="1" dirty="0"/>
              <a:t>    En fin de séance 	     	Expression écrite 				après la séance</a:t>
            </a:r>
          </a:p>
        </p:txBody>
      </p:sp>
      <p:sp>
        <p:nvSpPr>
          <p:cNvPr id="3" name="Espace réservé du pied de page 2">
            <a:extLst>
              <a:ext uri="{FF2B5EF4-FFF2-40B4-BE49-F238E27FC236}">
                <a16:creationId xmlns:a16="http://schemas.microsoft.com/office/drawing/2014/main" id="{DFE7ED0D-707E-45D8-B2FA-25C7FC26F417}"/>
              </a:ext>
            </a:extLst>
          </p:cNvPr>
          <p:cNvSpPr>
            <a:spLocks noGrp="1"/>
          </p:cNvSpPr>
          <p:nvPr>
            <p:ph type="ftr" sz="quarter" idx="11"/>
          </p:nvPr>
        </p:nvSpPr>
        <p:spPr/>
        <p:txBody>
          <a:bodyPr/>
          <a:lstStyle/>
          <a:p>
            <a:r>
              <a:rPr lang="fr-FR"/>
              <a:t>ana.castelo@univ-lille.fr</a:t>
            </a:r>
          </a:p>
        </p:txBody>
      </p:sp>
    </p:spTree>
    <p:extLst>
      <p:ext uri="{BB962C8B-B14F-4D97-AF65-F5344CB8AC3E}">
        <p14:creationId xmlns:p14="http://schemas.microsoft.com/office/powerpoint/2010/main" val="2824132170"/>
      </p:ext>
    </p:extLst>
  </p:cSld>
  <p:clrMapOvr>
    <a:masterClrMapping/>
  </p:clrMapOvr>
  <mc:AlternateContent xmlns:mc="http://schemas.openxmlformats.org/markup-compatibility/2006" xmlns:p14="http://schemas.microsoft.com/office/powerpoint/2010/main">
    <mc:Choice Requires="p14">
      <p:transition spd="slow" p14:dur="2000" advTm="10125"/>
    </mc:Choice>
    <mc:Fallback xmlns="">
      <p:transition spd="slow" advTm="1012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D4A6B76-9CF4-4202-9C9C-3F2E52A6AAC1}"/>
              </a:ext>
            </a:extLst>
          </p:cNvPr>
          <p:cNvPicPr>
            <a:picLocks noChangeAspect="1"/>
          </p:cNvPicPr>
          <p:nvPr>
            <p:custDataLst>
              <p:tags r:id="rId1"/>
            </p:custDataLst>
          </p:nvPr>
        </p:nvPicPr>
        <p:blipFill>
          <a:blip r:embed="rId5"/>
          <a:stretch>
            <a:fillRect/>
          </a:stretch>
        </p:blipFill>
        <p:spPr>
          <a:xfrm>
            <a:off x="7393093" y="0"/>
            <a:ext cx="4798907" cy="6858000"/>
          </a:xfrm>
          <a:prstGeom prst="rect">
            <a:avLst/>
          </a:prstGeom>
        </p:spPr>
      </p:pic>
      <p:sp>
        <p:nvSpPr>
          <p:cNvPr id="2" name="Rectangle 1">
            <a:extLst>
              <a:ext uri="{FF2B5EF4-FFF2-40B4-BE49-F238E27FC236}">
                <a16:creationId xmlns:a16="http://schemas.microsoft.com/office/drawing/2014/main" id="{25E0BA00-3DD8-48A4-B209-1E29AD6121A0}"/>
              </a:ext>
            </a:extLst>
          </p:cNvPr>
          <p:cNvSpPr/>
          <p:nvPr>
            <p:custDataLst>
              <p:tags r:id="rId2"/>
            </p:custDataLst>
          </p:nvPr>
        </p:nvSpPr>
        <p:spPr>
          <a:xfrm>
            <a:off x="438150" y="399923"/>
            <a:ext cx="6705600" cy="407035"/>
          </a:xfrm>
          <a:prstGeom prst="rect">
            <a:avLst/>
          </a:prstGeom>
        </p:spPr>
        <p:txBody>
          <a:bodyPr wrap="square">
            <a:spAutoFit/>
          </a:bodyPr>
          <a:lstStyle/>
          <a:p>
            <a:pPr algn="ctr">
              <a:lnSpc>
                <a:spcPct val="107000"/>
              </a:lnSpc>
              <a:spcAft>
                <a:spcPts val="800"/>
              </a:spcAft>
            </a:pPr>
            <a:r>
              <a:rPr lang="fr-FR" sz="2000" i="1" dirty="0">
                <a:latin typeface="Calibri" panose="020F0502020204030204" pitchFamily="34" charset="0"/>
                <a:ea typeface="Calibri" panose="020F0502020204030204" pitchFamily="34" charset="0"/>
                <a:cs typeface="Times New Roman" panose="02020603050405020304" pitchFamily="18" charset="0"/>
              </a:rPr>
              <a:t>. </a:t>
            </a:r>
          </a:p>
        </p:txBody>
      </p:sp>
      <p:sp>
        <p:nvSpPr>
          <p:cNvPr id="3" name="Titre 2">
            <a:extLst>
              <a:ext uri="{FF2B5EF4-FFF2-40B4-BE49-F238E27FC236}">
                <a16:creationId xmlns:a16="http://schemas.microsoft.com/office/drawing/2014/main" id="{685BECA6-A4FA-4504-8757-55239F84F3A8}"/>
              </a:ext>
            </a:extLst>
          </p:cNvPr>
          <p:cNvSpPr>
            <a:spLocks noGrp="1"/>
          </p:cNvSpPr>
          <p:nvPr>
            <p:ph type="title"/>
          </p:nvPr>
        </p:nvSpPr>
        <p:spPr>
          <a:xfrm>
            <a:off x="188807" y="136525"/>
            <a:ext cx="6705599" cy="2514600"/>
          </a:xfrm>
        </p:spPr>
        <p:txBody>
          <a:bodyPr>
            <a:normAutofit/>
          </a:bodyPr>
          <a:lstStyle/>
          <a:p>
            <a:pPr algn="just"/>
            <a:r>
              <a:rPr lang="fr-FR" sz="2400" b="1" dirty="0"/>
              <a:t>Après la séance « </a:t>
            </a:r>
            <a:r>
              <a:rPr lang="fr-FR" sz="2400" b="1" i="1" dirty="0"/>
              <a:t>Historias de habitantes y </a:t>
            </a:r>
            <a:r>
              <a:rPr lang="fr-FR" sz="2400" b="1" i="1" dirty="0" err="1"/>
              <a:t>viajeros</a:t>
            </a:r>
            <a:r>
              <a:rPr lang="fr-FR" sz="2400" b="1" i="1" dirty="0"/>
              <a:t> </a:t>
            </a:r>
            <a:r>
              <a:rPr lang="fr-FR" sz="2400" b="1" dirty="0"/>
              <a:t>». </a:t>
            </a:r>
            <a:br>
              <a:rPr lang="fr-FR" sz="2400" b="1" dirty="0"/>
            </a:br>
            <a:r>
              <a:rPr lang="fr-FR" sz="2400" b="1" dirty="0"/>
              <a:t/>
            </a:r>
            <a:br>
              <a:rPr lang="fr-FR" sz="2400" b="1" dirty="0"/>
            </a:br>
            <a:r>
              <a:rPr lang="fr-FR" sz="2400" dirty="0"/>
              <a:t>Extrait de Lola partagé dans le carnet collectif du groupe. </a:t>
            </a:r>
            <a:endParaRPr lang="fr-FR" sz="2400" b="1" dirty="0"/>
          </a:p>
        </p:txBody>
      </p:sp>
      <p:sp>
        <p:nvSpPr>
          <p:cNvPr id="7" name="Espace réservé du pied de page 6">
            <a:extLst>
              <a:ext uri="{FF2B5EF4-FFF2-40B4-BE49-F238E27FC236}">
                <a16:creationId xmlns:a16="http://schemas.microsoft.com/office/drawing/2014/main" id="{12766DB2-1D99-42E3-A432-B5C788939CC3}"/>
              </a:ext>
            </a:extLst>
          </p:cNvPr>
          <p:cNvSpPr>
            <a:spLocks noGrp="1"/>
          </p:cNvSpPr>
          <p:nvPr>
            <p:ph type="ftr" sz="quarter" idx="11"/>
          </p:nvPr>
        </p:nvSpPr>
        <p:spPr/>
        <p:txBody>
          <a:bodyPr/>
          <a:lstStyle/>
          <a:p>
            <a:r>
              <a:rPr lang="fr-FR"/>
              <a:t>ana.castelo@univ-lille.fr</a:t>
            </a:r>
          </a:p>
        </p:txBody>
      </p:sp>
    </p:spTree>
    <p:extLst>
      <p:ext uri="{BB962C8B-B14F-4D97-AF65-F5344CB8AC3E}">
        <p14:creationId xmlns:p14="http://schemas.microsoft.com/office/powerpoint/2010/main" val="2383821360"/>
      </p:ext>
    </p:extLst>
  </p:cSld>
  <p:clrMapOvr>
    <a:masterClrMapping/>
  </p:clrMapOvr>
  <mc:AlternateContent xmlns:mc="http://schemas.openxmlformats.org/markup-compatibility/2006" xmlns:p14="http://schemas.microsoft.com/office/powerpoint/2010/main">
    <mc:Choice Requires="p14">
      <p:transition spd="slow" p14:dur="2000" advTm="7010"/>
    </mc:Choice>
    <mc:Fallback xmlns="">
      <p:transition spd="slow" advTm="701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483E79F-DE2A-4A94-8FC3-D66EC16105B5}"/>
              </a:ext>
            </a:extLst>
          </p:cNvPr>
          <p:cNvPicPr>
            <a:picLocks noChangeAspect="1"/>
          </p:cNvPicPr>
          <p:nvPr>
            <p:custDataLst>
              <p:tags r:id="rId1"/>
            </p:custDataLst>
          </p:nvPr>
        </p:nvPicPr>
        <p:blipFill>
          <a:blip r:embed="rId6"/>
          <a:stretch>
            <a:fillRect/>
          </a:stretch>
        </p:blipFill>
        <p:spPr>
          <a:xfrm>
            <a:off x="6638544" y="0"/>
            <a:ext cx="5553456" cy="6829501"/>
          </a:xfrm>
          <a:prstGeom prst="rect">
            <a:avLst/>
          </a:prstGeom>
        </p:spPr>
      </p:pic>
      <p:sp>
        <p:nvSpPr>
          <p:cNvPr id="7" name="Espace réservé du contenu 2">
            <a:extLst>
              <a:ext uri="{FF2B5EF4-FFF2-40B4-BE49-F238E27FC236}">
                <a16:creationId xmlns:a16="http://schemas.microsoft.com/office/drawing/2014/main" id="{AF4FC4A7-DF59-4611-93CC-7D3606B82331}"/>
              </a:ext>
            </a:extLst>
          </p:cNvPr>
          <p:cNvSpPr txBox="1">
            <a:spLocks/>
          </p:cNvSpPr>
          <p:nvPr>
            <p:custDataLst>
              <p:tags r:id="rId2"/>
            </p:custDataLst>
          </p:nvPr>
        </p:nvSpPr>
        <p:spPr>
          <a:xfrm>
            <a:off x="177976" y="28499"/>
            <a:ext cx="5918024" cy="439359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fr-FR" dirty="0"/>
          </a:p>
          <a:p>
            <a:pPr marL="457200" lvl="1" indent="0" algn="just">
              <a:buFont typeface="Arial" panose="020B0604020202020204" pitchFamily="34" charset="0"/>
              <a:buNone/>
            </a:pPr>
            <a:endParaRPr lang="fr-FR" dirty="0"/>
          </a:p>
          <a:p>
            <a:pPr marL="457200" lvl="1" indent="0" algn="just">
              <a:buFont typeface="Arial" panose="020B0604020202020204" pitchFamily="34" charset="0"/>
              <a:buNone/>
            </a:pPr>
            <a:r>
              <a:rPr lang="fr-FR" dirty="0"/>
              <a:t>Apprendre une langue aujourd’hui nous conduit à explorer et à adopter différentes postures au sein de l’acte d’apprendre. Celui-ci est à lire dans sa «dimension plurielle, puisqu’il s’agit d’un acte-neuro-culturel: biologique, anthropologique, social et politique».  </a:t>
            </a:r>
          </a:p>
          <a:p>
            <a:pPr marL="457200" lvl="1" indent="0" algn="just">
              <a:buFont typeface="Arial" panose="020B0604020202020204" pitchFamily="34" charset="0"/>
              <a:buNone/>
            </a:pPr>
            <a:endParaRPr lang="fr-FR" dirty="0"/>
          </a:p>
          <a:p>
            <a:pPr marL="457200" lvl="1" indent="0">
              <a:buFont typeface="Arial" panose="020B0604020202020204" pitchFamily="34" charset="0"/>
              <a:buNone/>
            </a:pPr>
            <a:r>
              <a:rPr lang="fr-FR" dirty="0" err="1"/>
              <a:t>Trocme</a:t>
            </a:r>
            <a:r>
              <a:rPr lang="fr-FR" dirty="0"/>
              <a:t>-Fabre H., Réinventer le métier d’apprendre, Paris, Ed. Organisation, 1999, p.33. </a:t>
            </a:r>
          </a:p>
          <a:p>
            <a:pPr marL="0" indent="0">
              <a:buFont typeface="Arial" panose="020B0604020202020204" pitchFamily="34" charset="0"/>
              <a:buNone/>
            </a:pPr>
            <a:endParaRPr lang="fr-FR" dirty="0"/>
          </a:p>
        </p:txBody>
      </p:sp>
      <p:sp>
        <p:nvSpPr>
          <p:cNvPr id="8" name="Rectangle 7">
            <a:extLst>
              <a:ext uri="{FF2B5EF4-FFF2-40B4-BE49-F238E27FC236}">
                <a16:creationId xmlns:a16="http://schemas.microsoft.com/office/drawing/2014/main" id="{59A28C1F-0A10-43E9-B509-59230F47B807}"/>
              </a:ext>
            </a:extLst>
          </p:cNvPr>
          <p:cNvSpPr/>
          <p:nvPr>
            <p:custDataLst>
              <p:tags r:id="rId3"/>
            </p:custDataLst>
          </p:nvPr>
        </p:nvSpPr>
        <p:spPr>
          <a:xfrm>
            <a:off x="3671578" y="4962429"/>
            <a:ext cx="2966966" cy="1754326"/>
          </a:xfrm>
          <a:prstGeom prst="rect">
            <a:avLst/>
          </a:prstGeom>
        </p:spPr>
        <p:txBody>
          <a:bodyPr wrap="square">
            <a:spAutoFit/>
          </a:bodyPr>
          <a:lstStyle/>
          <a:p>
            <a:r>
              <a:rPr lang="fr-FR" b="1" dirty="0">
                <a:solidFill>
                  <a:srgbClr val="0070C0"/>
                </a:solidFill>
              </a:rPr>
              <a:t>L’arbre du savoir-apprendre</a:t>
            </a:r>
          </a:p>
          <a:p>
            <a:r>
              <a:rPr lang="fr-FR" b="1" i="1" dirty="0">
                <a:solidFill>
                  <a:srgbClr val="0070C0"/>
                </a:solidFill>
              </a:rPr>
              <a:t>d’après Hélène Trocmé-Fabre </a:t>
            </a:r>
            <a:r>
              <a:rPr lang="fr-FR" b="1" dirty="0">
                <a:solidFill>
                  <a:srgbClr val="0070C0"/>
                </a:solidFill>
              </a:rPr>
              <a:t>(2003).</a:t>
            </a:r>
            <a:endParaRPr lang="fr-FR" b="1" i="1" dirty="0">
              <a:solidFill>
                <a:srgbClr val="0070C0"/>
              </a:solidFill>
            </a:endParaRPr>
          </a:p>
          <a:p>
            <a:r>
              <a:rPr lang="fr-FR" b="1" dirty="0">
                <a:solidFill>
                  <a:srgbClr val="0070C0"/>
                </a:solidFill>
              </a:rPr>
              <a:t>Les 10 actes cognitifs de base</a:t>
            </a:r>
          </a:p>
          <a:p>
            <a:r>
              <a:rPr lang="fr-FR" b="1" dirty="0">
                <a:solidFill>
                  <a:srgbClr val="0070C0"/>
                </a:solidFill>
              </a:rPr>
              <a:t>adossées à la logique du Vivant.</a:t>
            </a:r>
            <a:endParaRPr lang="fr-FR" b="1" dirty="0"/>
          </a:p>
        </p:txBody>
      </p:sp>
      <p:sp>
        <p:nvSpPr>
          <p:cNvPr id="2" name="Espace réservé du pied de page 1">
            <a:extLst>
              <a:ext uri="{FF2B5EF4-FFF2-40B4-BE49-F238E27FC236}">
                <a16:creationId xmlns:a16="http://schemas.microsoft.com/office/drawing/2014/main" id="{DF8613C8-026F-4156-926E-0BA210E668C6}"/>
              </a:ext>
            </a:extLst>
          </p:cNvPr>
          <p:cNvSpPr>
            <a:spLocks noGrp="1"/>
          </p:cNvSpPr>
          <p:nvPr>
            <p:ph type="ftr" sz="quarter" idx="11"/>
          </p:nvPr>
        </p:nvSpPr>
        <p:spPr/>
        <p:txBody>
          <a:bodyPr/>
          <a:lstStyle/>
          <a:p>
            <a:r>
              <a:rPr lang="fr-FR" dirty="0"/>
              <a:t>ana.castelo@univ-lille.fr</a:t>
            </a:r>
          </a:p>
        </p:txBody>
      </p:sp>
    </p:spTree>
    <p:extLst>
      <p:ext uri="{BB962C8B-B14F-4D97-AF65-F5344CB8AC3E}">
        <p14:creationId xmlns:p14="http://schemas.microsoft.com/office/powerpoint/2010/main" val="3492960926"/>
      </p:ext>
    </p:extLst>
  </p:cSld>
  <p:clrMapOvr>
    <a:masterClrMapping/>
  </p:clrMapOvr>
  <mc:AlternateContent xmlns:mc="http://schemas.openxmlformats.org/markup-compatibility/2006" xmlns:p14="http://schemas.microsoft.com/office/powerpoint/2010/main">
    <mc:Choice Requires="p14">
      <p:transition spd="slow" p14:dur="2000" advTm="31853"/>
    </mc:Choice>
    <mc:Fallback xmlns="">
      <p:transition spd="slow" advTm="3185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AF14FD-8204-4C71-A326-6D2806D1F5B9}"/>
              </a:ext>
            </a:extLst>
          </p:cNvPr>
          <p:cNvSpPr>
            <a:spLocks noGrp="1"/>
          </p:cNvSpPr>
          <p:nvPr>
            <p:ph type="title"/>
            <p:custDataLst>
              <p:tags r:id="rId1"/>
            </p:custDataLst>
          </p:nvPr>
        </p:nvSpPr>
        <p:spPr>
          <a:xfrm>
            <a:off x="838200" y="365125"/>
            <a:ext cx="10515600" cy="973345"/>
          </a:xfrm>
        </p:spPr>
        <p:txBody>
          <a:bodyPr>
            <a:normAutofit/>
          </a:bodyPr>
          <a:lstStyle/>
          <a:p>
            <a:r>
              <a:rPr lang="fr-FR" sz="3200" b="1" dirty="0"/>
              <a:t>Bibliographie</a:t>
            </a:r>
          </a:p>
        </p:txBody>
      </p:sp>
      <p:sp>
        <p:nvSpPr>
          <p:cNvPr id="3" name="Espace réservé du contenu 2">
            <a:extLst>
              <a:ext uri="{FF2B5EF4-FFF2-40B4-BE49-F238E27FC236}">
                <a16:creationId xmlns:a16="http://schemas.microsoft.com/office/drawing/2014/main" id="{064BD253-E444-4170-A23C-57CD3CCBD49C}"/>
              </a:ext>
            </a:extLst>
          </p:cNvPr>
          <p:cNvSpPr>
            <a:spLocks noGrp="1"/>
          </p:cNvSpPr>
          <p:nvPr>
            <p:ph idx="1"/>
            <p:custDataLst>
              <p:tags r:id="rId2"/>
            </p:custDataLst>
          </p:nvPr>
        </p:nvSpPr>
        <p:spPr>
          <a:xfrm>
            <a:off x="838200" y="1338470"/>
            <a:ext cx="10515600" cy="5154405"/>
          </a:xfrm>
        </p:spPr>
        <p:txBody>
          <a:bodyPr>
            <a:normAutofit fontScale="47500" lnSpcReduction="20000"/>
          </a:bodyPr>
          <a:lstStyle/>
          <a:p>
            <a:pPr algn="just"/>
            <a:r>
              <a:rPr lang="fr-FR" sz="3800" dirty="0"/>
              <a:t>Aden, J. (2017). Langues et langage dans un paradigme </a:t>
            </a:r>
            <a:r>
              <a:rPr lang="fr-FR" sz="3800" dirty="0" err="1"/>
              <a:t>enactif</a:t>
            </a:r>
            <a:r>
              <a:rPr lang="fr-FR" sz="3800" dirty="0"/>
              <a:t>. </a:t>
            </a:r>
            <a:r>
              <a:rPr lang="fr-FR" sz="3800" i="1" dirty="0"/>
              <a:t>Recherches en didactique des langues et des cultures. Les cahiers de l’</a:t>
            </a:r>
            <a:r>
              <a:rPr lang="fr-FR" sz="3800" i="1" dirty="0" err="1"/>
              <a:t>Acedle</a:t>
            </a:r>
            <a:r>
              <a:rPr lang="fr-FR" sz="3800" dirty="0"/>
              <a:t>, </a:t>
            </a:r>
            <a:r>
              <a:rPr lang="fr-FR" sz="3800" i="1" dirty="0"/>
              <a:t>14, </a:t>
            </a:r>
            <a:r>
              <a:rPr lang="fr-FR" sz="3800" dirty="0"/>
              <a:t>14‑1.</a:t>
            </a:r>
          </a:p>
          <a:p>
            <a:pPr algn="just"/>
            <a:r>
              <a:rPr lang="fr-FR" sz="3800" dirty="0"/>
              <a:t>Aden, J. (2014). De la langue en mouvement à la parole vivante : théâtre et didactique des langues.  Le Vécu corporel dans la pratique d’une langue. </a:t>
            </a:r>
            <a:r>
              <a:rPr lang="fr-FR" sz="3800" i="1" dirty="0"/>
              <a:t>Langages,</a:t>
            </a:r>
            <a:r>
              <a:rPr lang="fr-FR" sz="3800" dirty="0"/>
              <a:t> n° 192, 101-110.</a:t>
            </a:r>
          </a:p>
          <a:p>
            <a:pPr algn="just"/>
            <a:r>
              <a:rPr lang="fr-FR" sz="3800" dirty="0"/>
              <a:t>Aden, J. (2013). Apprendre les langues par corps. </a:t>
            </a:r>
            <a:r>
              <a:rPr lang="fr-FR" sz="3800" i="1" dirty="0"/>
              <a:t>Pour un Théâtre-Monde. Plurilinguisme, interculturalité et transmission</a:t>
            </a:r>
            <a:r>
              <a:rPr lang="fr-FR" sz="3800" dirty="0"/>
              <a:t>, 109–123.</a:t>
            </a:r>
          </a:p>
          <a:p>
            <a:pPr algn="just"/>
            <a:r>
              <a:rPr lang="fr-FR" sz="3800" dirty="0"/>
              <a:t>Aden, J. (Éd.). (2008). </a:t>
            </a:r>
            <a:r>
              <a:rPr lang="fr-FR" sz="3800" i="1" dirty="0"/>
              <a:t>Apprentissage des langues et pratiques artistiques : créativité, expérience esthétique et imaginaire</a:t>
            </a:r>
            <a:r>
              <a:rPr lang="fr-FR" sz="3800" dirty="0"/>
              <a:t>. Paris, France : Éditions le Manuscrit. </a:t>
            </a:r>
          </a:p>
          <a:p>
            <a:pPr algn="just"/>
            <a:r>
              <a:rPr lang="fr-FR" sz="3800" dirty="0"/>
              <a:t>Bouthier, D., Mouchet, A., &amp; </a:t>
            </a:r>
            <a:r>
              <a:rPr lang="fr-FR" sz="3800" dirty="0" err="1"/>
              <a:t>Vermersch</a:t>
            </a:r>
            <a:r>
              <a:rPr lang="fr-FR" sz="3800" dirty="0"/>
              <a:t>, P. (2011). Méthodologie d’accès à l’expérience subjective : entretien composite et vidéo. </a:t>
            </a:r>
            <a:r>
              <a:rPr lang="fr-FR" sz="3800" i="1" dirty="0"/>
              <a:t>Savoirs</a:t>
            </a:r>
            <a:r>
              <a:rPr lang="fr-FR" sz="3800" dirty="0"/>
              <a:t>, (27), 85‑105. </a:t>
            </a:r>
          </a:p>
          <a:p>
            <a:pPr algn="just"/>
            <a:r>
              <a:rPr lang="fr-FR" sz="3800" dirty="0" err="1"/>
              <a:t>Depraz</a:t>
            </a:r>
            <a:r>
              <a:rPr lang="fr-FR" sz="3800" dirty="0"/>
              <a:t>, N., Varela, F. J., &amp; </a:t>
            </a:r>
            <a:r>
              <a:rPr lang="fr-FR" sz="3800" dirty="0" err="1"/>
              <a:t>Vermersch</a:t>
            </a:r>
            <a:r>
              <a:rPr lang="fr-FR" sz="3800" dirty="0"/>
              <a:t>, P. (2011). </a:t>
            </a:r>
            <a:r>
              <a:rPr lang="fr-FR" sz="3800" i="1" dirty="0"/>
              <a:t>À l’épreuve de l’expérience : pour une pratique phénoménologique</a:t>
            </a:r>
            <a:r>
              <a:rPr lang="fr-FR" sz="3800" dirty="0"/>
              <a:t>. Bucarest, Roumanie : Zeta Books.</a:t>
            </a:r>
          </a:p>
          <a:p>
            <a:pPr algn="just"/>
            <a:r>
              <a:rPr lang="fr-FR" sz="3800" dirty="0"/>
              <a:t>Duval, H. (2016). L’entretien d’explicitation : une méthode pour identifier des gestes professionnels d’enseignant (e) s de danse en milieu scolaire. </a:t>
            </a:r>
            <a:r>
              <a:rPr lang="fr-FR" sz="3800" i="1" dirty="0"/>
              <a:t>Recherches en danse</a:t>
            </a:r>
            <a:r>
              <a:rPr lang="fr-FR" sz="3800" dirty="0"/>
              <a:t>, (5).</a:t>
            </a:r>
          </a:p>
          <a:p>
            <a:pPr algn="just"/>
            <a:r>
              <a:rPr lang="fr-FR" sz="3800" dirty="0" err="1"/>
              <a:t>Eschenauer</a:t>
            </a:r>
            <a:r>
              <a:rPr lang="fr-FR" sz="3800" dirty="0"/>
              <a:t>, S. (2017). </a:t>
            </a:r>
            <a:r>
              <a:rPr lang="fr-FR" sz="3800" i="1" dirty="0"/>
              <a:t>Médiations langagières dans une pédagogie énactive au collège. Étude longitudinale des liens entre les phénomènes de </a:t>
            </a:r>
            <a:r>
              <a:rPr lang="fr-FR" sz="3800" i="1" dirty="0" err="1"/>
              <a:t>translangageance</a:t>
            </a:r>
            <a:r>
              <a:rPr lang="fr-FR" sz="3800" i="1" dirty="0"/>
              <a:t>, d’empathie et d’expérience esthétique et leur impact cognitif dans un enseignement performatif des langues vivantes.</a:t>
            </a:r>
            <a:r>
              <a:rPr lang="fr-FR" sz="3800" dirty="0"/>
              <a:t> (Thèse de doctorat). Université Paris-Est Créteil. </a:t>
            </a:r>
          </a:p>
          <a:p>
            <a:pPr algn="just"/>
            <a:r>
              <a:rPr lang="fr-FR" sz="3800" dirty="0"/>
              <a:t>Maître de Pembroke, E. (2016). La médiation : interroger le sens émergent et les valeurs des gestes. Prendre conscience pour </a:t>
            </a:r>
            <a:r>
              <a:rPr lang="fr-FR" sz="3800" dirty="0" err="1"/>
              <a:t>co-construire</a:t>
            </a:r>
            <a:r>
              <a:rPr lang="fr-FR" sz="3800" dirty="0"/>
              <a:t> la signification. </a:t>
            </a:r>
            <a:r>
              <a:rPr lang="fr-FR" sz="3800" i="1" dirty="0"/>
              <a:t>Revue Française d’Education comparée</a:t>
            </a:r>
            <a:r>
              <a:rPr lang="fr-FR" sz="3800" dirty="0"/>
              <a:t>, </a:t>
            </a:r>
            <a:r>
              <a:rPr lang="fr-FR" sz="3800" i="1" dirty="0"/>
              <a:t>14</a:t>
            </a:r>
            <a:r>
              <a:rPr lang="fr-FR" sz="3800" dirty="0"/>
              <a:t>.</a:t>
            </a:r>
          </a:p>
          <a:p>
            <a:pPr algn="just"/>
            <a:endParaRPr lang="fr-FR" sz="3300" dirty="0"/>
          </a:p>
          <a:p>
            <a:pPr marL="0" indent="0">
              <a:buNone/>
            </a:pPr>
            <a:endParaRPr lang="fr-FR" dirty="0"/>
          </a:p>
        </p:txBody>
      </p:sp>
      <p:sp>
        <p:nvSpPr>
          <p:cNvPr id="4" name="Espace réservé du pied de page 3">
            <a:extLst>
              <a:ext uri="{FF2B5EF4-FFF2-40B4-BE49-F238E27FC236}">
                <a16:creationId xmlns:a16="http://schemas.microsoft.com/office/drawing/2014/main" id="{25A83411-5777-4303-96BD-AA6390F59F5E}"/>
              </a:ext>
            </a:extLst>
          </p:cNvPr>
          <p:cNvSpPr>
            <a:spLocks noGrp="1"/>
          </p:cNvSpPr>
          <p:nvPr>
            <p:ph type="ftr" sz="quarter" idx="11"/>
          </p:nvPr>
        </p:nvSpPr>
        <p:spPr/>
        <p:txBody>
          <a:bodyPr/>
          <a:lstStyle/>
          <a:p>
            <a:r>
              <a:rPr lang="fr-FR"/>
              <a:t>ana.castelo@univ-lille.fr</a:t>
            </a:r>
          </a:p>
        </p:txBody>
      </p:sp>
    </p:spTree>
    <p:extLst>
      <p:ext uri="{BB962C8B-B14F-4D97-AF65-F5344CB8AC3E}">
        <p14:creationId xmlns:p14="http://schemas.microsoft.com/office/powerpoint/2010/main" val="878554991"/>
      </p:ext>
    </p:extLst>
  </p:cSld>
  <p:clrMapOvr>
    <a:masterClrMapping/>
  </p:clrMapOvr>
  <mc:AlternateContent xmlns:mc="http://schemas.openxmlformats.org/markup-compatibility/2006" xmlns:p14="http://schemas.microsoft.com/office/powerpoint/2010/main">
    <mc:Choice Requires="p14">
      <p:transition spd="slow" p14:dur="2000" advTm="2605"/>
    </mc:Choice>
    <mc:Fallback xmlns="">
      <p:transition spd="slow" advTm="260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09B6F44-9D13-4626-8C16-BA441C6DAF82}"/>
              </a:ext>
            </a:extLst>
          </p:cNvPr>
          <p:cNvSpPr>
            <a:spLocks noGrp="1"/>
          </p:cNvSpPr>
          <p:nvPr>
            <p:ph idx="1"/>
            <p:custDataLst>
              <p:tags r:id="rId1"/>
            </p:custDataLst>
          </p:nvPr>
        </p:nvSpPr>
        <p:spPr>
          <a:xfrm>
            <a:off x="838200" y="675861"/>
            <a:ext cx="10515600" cy="6082748"/>
          </a:xfrm>
        </p:spPr>
        <p:txBody>
          <a:bodyPr>
            <a:normAutofit fontScale="25000" lnSpcReduction="20000"/>
          </a:bodyPr>
          <a:lstStyle/>
          <a:p>
            <a:pPr algn="just"/>
            <a:r>
              <a:rPr lang="fr-FR" sz="6400" dirty="0"/>
              <a:t>Maître de Pembroke, E. (2015). Phénoménologie des gestes de positionnement en classe. </a:t>
            </a:r>
            <a:r>
              <a:rPr lang="fr-FR" sz="6400" i="1" dirty="0"/>
              <a:t>Recherche et Éducations</a:t>
            </a:r>
            <a:r>
              <a:rPr lang="fr-FR" sz="6400" dirty="0"/>
              <a:t>, </a:t>
            </a:r>
            <a:r>
              <a:rPr lang="fr-FR" sz="6400" i="1" dirty="0"/>
              <a:t>13</a:t>
            </a:r>
            <a:r>
              <a:rPr lang="fr-FR" sz="6400" dirty="0"/>
              <a:t>, 101-115.</a:t>
            </a:r>
          </a:p>
          <a:p>
            <a:pPr algn="just"/>
            <a:r>
              <a:rPr lang="fr-FR" sz="6400" dirty="0"/>
              <a:t>Maître de Pembroke, E. (2014). Écologie des interactions. </a:t>
            </a:r>
            <a:r>
              <a:rPr lang="fr-FR" sz="6400" i="1" dirty="0"/>
              <a:t>Sociétés</a:t>
            </a:r>
            <a:r>
              <a:rPr lang="fr-FR" sz="6400" dirty="0"/>
              <a:t>, </a:t>
            </a:r>
            <a:r>
              <a:rPr lang="fr-FR" sz="6400" i="1" dirty="0"/>
              <a:t>125</a:t>
            </a:r>
            <a:r>
              <a:rPr lang="fr-FR" sz="6400" dirty="0"/>
              <a:t>(3), 35‑45. </a:t>
            </a:r>
          </a:p>
          <a:p>
            <a:pPr algn="just"/>
            <a:r>
              <a:rPr lang="es-ES" sz="6400" dirty="0"/>
              <a:t>Manen, M. van. (2003). </a:t>
            </a:r>
            <a:r>
              <a:rPr lang="es-ES" sz="6400" i="1" dirty="0"/>
              <a:t>Investigación educativa y experiencia vivida: ciencia humana para una pedagogía de la acción y la sensibilidad</a:t>
            </a:r>
            <a:r>
              <a:rPr lang="es-ES" sz="6400" dirty="0"/>
              <a:t>. </a:t>
            </a:r>
            <a:endParaRPr lang="fr-FR" sz="6400" dirty="0"/>
          </a:p>
          <a:p>
            <a:pPr algn="just"/>
            <a:r>
              <a:rPr lang="fr-FR" sz="6400" dirty="0"/>
              <a:t>Morais, S. (2018). L’« entre » de la pratique et de la théorie. Une approche de recherche-création </a:t>
            </a:r>
            <a:r>
              <a:rPr lang="fr-FR" sz="6400" dirty="0" err="1"/>
              <a:t>autopoïétique</a:t>
            </a:r>
            <a:r>
              <a:rPr lang="fr-FR" sz="6400" dirty="0"/>
              <a:t>. </a:t>
            </a:r>
            <a:r>
              <a:rPr lang="fr-FR" sz="6400" i="1" dirty="0"/>
              <a:t>Le journal du </a:t>
            </a:r>
            <a:r>
              <a:rPr lang="fr-FR" sz="6400" i="1" dirty="0" err="1"/>
              <a:t>Grex</a:t>
            </a:r>
            <a:r>
              <a:rPr lang="fr-FR" sz="6400" i="1" dirty="0"/>
              <a:t>. Groupe de recherche sur l’explicitation</a:t>
            </a:r>
            <a:r>
              <a:rPr lang="fr-FR" sz="6400" dirty="0"/>
              <a:t>, (119), 1‑7.</a:t>
            </a:r>
          </a:p>
          <a:p>
            <a:pPr algn="just"/>
            <a:r>
              <a:rPr lang="fr-FR" sz="6400" dirty="0"/>
              <a:t>Morais, S. (2013). Le chemin de la phénoménologie : une méthode vécue comme une expérience de chercheur. </a:t>
            </a:r>
            <a:r>
              <a:rPr lang="fr-FR" sz="6400" i="1" dirty="0"/>
              <a:t>Recherches Qualitatives. Du Singulier à l’Universel</a:t>
            </a:r>
            <a:r>
              <a:rPr lang="fr-FR" sz="6400" dirty="0"/>
              <a:t>, </a:t>
            </a:r>
            <a:r>
              <a:rPr lang="fr-FR" sz="6400" i="1" dirty="0"/>
              <a:t>Hors-Série </a:t>
            </a:r>
            <a:r>
              <a:rPr lang="fr-FR" sz="6400" dirty="0"/>
              <a:t>(15), 497‑511.</a:t>
            </a:r>
          </a:p>
          <a:p>
            <a:pPr algn="just"/>
            <a:r>
              <a:rPr lang="fr-FR" sz="6400" dirty="0"/>
              <a:t>Morais, S. (2012). </a:t>
            </a:r>
            <a:r>
              <a:rPr lang="fr-FR" sz="6400" i="1" dirty="0"/>
              <a:t>L’expérience de l’artistique comme pratique de soi en formation : une approche phénoménologique </a:t>
            </a:r>
            <a:r>
              <a:rPr lang="fr-FR" sz="6400" dirty="0"/>
              <a:t>(Thèse de doctorat). Université Paris 13.</a:t>
            </a:r>
          </a:p>
          <a:p>
            <a:pPr algn="just"/>
            <a:r>
              <a:rPr lang="fr-FR" sz="6400" dirty="0" err="1"/>
              <a:t>Petitmengin</a:t>
            </a:r>
            <a:r>
              <a:rPr lang="fr-FR" sz="6400" dirty="0"/>
              <a:t>, C. (2010). La dynamique pré-réfléchie de l’expérience vécue. </a:t>
            </a:r>
            <a:r>
              <a:rPr lang="fr-FR" sz="6400" i="1" dirty="0"/>
              <a:t>Alter-Revue de phénoménologie</a:t>
            </a:r>
            <a:r>
              <a:rPr lang="fr-FR" sz="6400" dirty="0"/>
              <a:t>, </a:t>
            </a:r>
            <a:r>
              <a:rPr lang="fr-FR" sz="6400" i="1" dirty="0"/>
              <a:t>18</a:t>
            </a:r>
            <a:r>
              <a:rPr lang="fr-FR" sz="6400" dirty="0"/>
              <a:t>, 165–182.</a:t>
            </a:r>
          </a:p>
          <a:p>
            <a:pPr algn="just"/>
            <a:r>
              <a:rPr lang="fr-FR" sz="6400" dirty="0" err="1"/>
              <a:t>Potapushkina-Delfosse</a:t>
            </a:r>
            <a:r>
              <a:rPr lang="fr-FR" sz="6400" dirty="0"/>
              <a:t>, M. (2014). </a:t>
            </a:r>
            <a:r>
              <a:rPr lang="fr-FR" sz="6400" i="1" dirty="0"/>
              <a:t>Gestes, contes, théâtre : une approche multimodale de l’anglais pour des élèves débutants à l’école primaire.</a:t>
            </a:r>
            <a:r>
              <a:rPr lang="fr-FR" sz="6400" dirty="0"/>
              <a:t> (Thèse de doctorat). Université du Maine. </a:t>
            </a:r>
          </a:p>
          <a:p>
            <a:pPr algn="just"/>
            <a:r>
              <a:rPr lang="fr-FR" sz="6400" dirty="0"/>
              <a:t>Trocmé-Fabre, H. (1999). </a:t>
            </a:r>
            <a:r>
              <a:rPr lang="fr-FR" sz="6400" i="1" dirty="0"/>
              <a:t>Réinventer le métier d’apprendre</a:t>
            </a:r>
            <a:r>
              <a:rPr lang="fr-FR" sz="6400" dirty="0"/>
              <a:t>. Paris, France : Éditions d’Organisation.</a:t>
            </a:r>
          </a:p>
          <a:p>
            <a:pPr algn="just"/>
            <a:r>
              <a:rPr lang="fr-FR" sz="6400" dirty="0"/>
              <a:t>Trocmé-Fabre, H. (1996). </a:t>
            </a:r>
            <a:r>
              <a:rPr lang="fr-FR" sz="6400" i="1" dirty="0"/>
              <a:t>L’Arbre du savoir apprendre : vers un référentiel cognitif</a:t>
            </a:r>
            <a:r>
              <a:rPr lang="fr-FR" sz="6400" dirty="0"/>
              <a:t>. La Rochelle, France : Ed. </a:t>
            </a:r>
            <a:r>
              <a:rPr lang="fr-FR" sz="6400" dirty="0" err="1"/>
              <a:t>Etre</a:t>
            </a:r>
            <a:r>
              <a:rPr lang="fr-FR" sz="6400" dirty="0"/>
              <a:t> &amp; Connaître.</a:t>
            </a:r>
          </a:p>
          <a:p>
            <a:pPr algn="just"/>
            <a:r>
              <a:rPr lang="en-US" sz="6400" dirty="0"/>
              <a:t>Varela, F. J., Thompson, E., &amp; Rosch, E. (1993). </a:t>
            </a:r>
            <a:r>
              <a:rPr lang="fr-FR" sz="6400" i="1" dirty="0"/>
              <a:t>L’inscription corporelle de l’esprit : sciences cognitives et expérience humaine</a:t>
            </a:r>
            <a:r>
              <a:rPr lang="fr-FR" sz="6400" dirty="0"/>
              <a:t>. (V. </a:t>
            </a:r>
            <a:r>
              <a:rPr lang="fr-FR" sz="6400" dirty="0" err="1"/>
              <a:t>Havelange</a:t>
            </a:r>
            <a:r>
              <a:rPr lang="fr-FR" sz="6400" dirty="0"/>
              <a:t>, Trad.). Paris, France: Éditions Seuil.</a:t>
            </a:r>
          </a:p>
          <a:p>
            <a:pPr algn="just"/>
            <a:r>
              <a:rPr lang="fr-FR" sz="6400" dirty="0" err="1"/>
              <a:t>Vermersch</a:t>
            </a:r>
            <a:r>
              <a:rPr lang="fr-FR" sz="6400" dirty="0"/>
              <a:t>, P. (2017). </a:t>
            </a:r>
            <a:r>
              <a:rPr lang="fr-FR" sz="6400" i="1" dirty="0"/>
              <a:t>L’entretien d’explicitation</a:t>
            </a:r>
            <a:r>
              <a:rPr lang="fr-FR" sz="6400" dirty="0"/>
              <a:t> (9e édition augmentée ; 1996-2e tirage avec un nouveau titre). Paris, France : ESF éditeur.</a:t>
            </a:r>
          </a:p>
          <a:p>
            <a:pPr algn="just"/>
            <a:r>
              <a:rPr lang="fr-FR" sz="6400" dirty="0"/>
              <a:t>Voise, A.-M. (2008). « Une approche multisensorielle de la découverte culturelle : perception de New York par les arts et les techniques en cycle 3 de l’école primaire » in J. Aden (</a:t>
            </a:r>
            <a:r>
              <a:rPr lang="fr-FR" sz="6400" dirty="0" err="1"/>
              <a:t>Dir</a:t>
            </a:r>
            <a:r>
              <a:rPr lang="fr-FR" sz="6400" dirty="0"/>
              <a:t>.), </a:t>
            </a:r>
            <a:r>
              <a:rPr lang="fr-FR" sz="6400" i="1" dirty="0"/>
              <a:t>Apprentissage des langues et pratiques artistiques : créativité, expérience esthétique et imaginaire</a:t>
            </a:r>
            <a:r>
              <a:rPr lang="fr-FR" sz="6400" dirty="0"/>
              <a:t>, Paris : Le Manuscrit Université. </a:t>
            </a:r>
          </a:p>
          <a:p>
            <a:pPr marL="0" indent="0">
              <a:buNone/>
            </a:pPr>
            <a:endParaRPr lang="fr-FR" dirty="0"/>
          </a:p>
        </p:txBody>
      </p:sp>
      <p:sp>
        <p:nvSpPr>
          <p:cNvPr id="2" name="Espace réservé du pied de page 1">
            <a:extLst>
              <a:ext uri="{FF2B5EF4-FFF2-40B4-BE49-F238E27FC236}">
                <a16:creationId xmlns:a16="http://schemas.microsoft.com/office/drawing/2014/main" id="{4A66547F-449B-44C4-9289-1C64E72EFA16}"/>
              </a:ext>
            </a:extLst>
          </p:cNvPr>
          <p:cNvSpPr>
            <a:spLocks noGrp="1"/>
          </p:cNvSpPr>
          <p:nvPr>
            <p:ph type="ftr" sz="quarter" idx="11"/>
          </p:nvPr>
        </p:nvSpPr>
        <p:spPr/>
        <p:txBody>
          <a:bodyPr/>
          <a:lstStyle/>
          <a:p>
            <a:r>
              <a:rPr lang="fr-FR"/>
              <a:t>ana.castelo@univ-lille.fr</a:t>
            </a:r>
          </a:p>
        </p:txBody>
      </p:sp>
    </p:spTree>
    <p:extLst>
      <p:ext uri="{BB962C8B-B14F-4D97-AF65-F5344CB8AC3E}">
        <p14:creationId xmlns:p14="http://schemas.microsoft.com/office/powerpoint/2010/main" val="1797960605"/>
      </p:ext>
    </p:extLst>
  </p:cSld>
  <p:clrMapOvr>
    <a:masterClrMapping/>
  </p:clrMapOvr>
  <mc:AlternateContent xmlns:mc="http://schemas.openxmlformats.org/markup-compatibility/2006" xmlns:p14="http://schemas.microsoft.com/office/powerpoint/2010/main">
    <mc:Choice Requires="p14">
      <p:transition spd="slow" p14:dur="2000" advTm="1477"/>
    </mc:Choice>
    <mc:Fallback xmlns="">
      <p:transition spd="slow" advTm="147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 8 points 1">
            <a:extLst>
              <a:ext uri="{FF2B5EF4-FFF2-40B4-BE49-F238E27FC236}">
                <a16:creationId xmlns:a16="http://schemas.microsoft.com/office/drawing/2014/main" id="{48177253-53CC-4CD3-8927-2A4D54333268}"/>
              </a:ext>
            </a:extLst>
          </p:cNvPr>
          <p:cNvSpPr/>
          <p:nvPr/>
        </p:nvSpPr>
        <p:spPr>
          <a:xfrm>
            <a:off x="1643269" y="556591"/>
            <a:ext cx="9978887" cy="5671931"/>
          </a:xfrm>
          <a:prstGeom prst="irregularSeal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A5EB1C95-35F3-46BD-ACD6-82399F225214}"/>
              </a:ext>
            </a:extLst>
          </p:cNvPr>
          <p:cNvSpPr/>
          <p:nvPr/>
        </p:nvSpPr>
        <p:spPr>
          <a:xfrm>
            <a:off x="4055165" y="2703443"/>
            <a:ext cx="5221357" cy="923330"/>
          </a:xfrm>
          <a:prstGeom prst="rect">
            <a:avLst/>
          </a:prstGeom>
        </p:spPr>
        <p:txBody>
          <a:bodyPr wrap="square">
            <a:spAutoFit/>
          </a:bodyPr>
          <a:lstStyle/>
          <a:p>
            <a:r>
              <a:rPr lang="fr-FR" sz="5400" b="1" dirty="0">
                <a:solidFill>
                  <a:srgbClr val="002060"/>
                </a:solidFill>
              </a:rPr>
              <a:t>Merci beaucoup! </a:t>
            </a:r>
            <a:endParaRPr lang="fr-FR" sz="5400" dirty="0">
              <a:solidFill>
                <a:srgbClr val="002060"/>
              </a:solidFill>
            </a:endParaRPr>
          </a:p>
        </p:txBody>
      </p:sp>
      <p:sp>
        <p:nvSpPr>
          <p:cNvPr id="3" name="Espace réservé du pied de page 2">
            <a:extLst>
              <a:ext uri="{FF2B5EF4-FFF2-40B4-BE49-F238E27FC236}">
                <a16:creationId xmlns:a16="http://schemas.microsoft.com/office/drawing/2014/main" id="{6C3A295B-FED5-4122-BF4B-BEEFA4FFB376}"/>
              </a:ext>
            </a:extLst>
          </p:cNvPr>
          <p:cNvSpPr>
            <a:spLocks noGrp="1"/>
          </p:cNvSpPr>
          <p:nvPr>
            <p:ph type="ftr" sz="quarter" idx="11"/>
          </p:nvPr>
        </p:nvSpPr>
        <p:spPr/>
        <p:txBody>
          <a:bodyPr/>
          <a:lstStyle/>
          <a:p>
            <a:r>
              <a:rPr lang="fr-FR"/>
              <a:t>ana.castelo@univ-lille.fr</a:t>
            </a:r>
          </a:p>
        </p:txBody>
      </p:sp>
    </p:spTree>
    <p:extLst>
      <p:ext uri="{BB962C8B-B14F-4D97-AF65-F5344CB8AC3E}">
        <p14:creationId xmlns:p14="http://schemas.microsoft.com/office/powerpoint/2010/main" val="3755667015"/>
      </p:ext>
    </p:extLst>
  </p:cSld>
  <p:clrMapOvr>
    <a:masterClrMapping/>
  </p:clrMapOvr>
  <mc:AlternateContent xmlns:mc="http://schemas.openxmlformats.org/markup-compatibility/2006" xmlns:p14="http://schemas.microsoft.com/office/powerpoint/2010/main">
    <mc:Choice Requires="p14">
      <p:transition spd="slow" p14:dur="2000" advTm="1717"/>
    </mc:Choice>
    <mc:Fallback xmlns="">
      <p:transition spd="slow" advTm="171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AC347C-65A7-428A-A960-838AC62C60AE}"/>
              </a:ext>
            </a:extLst>
          </p:cNvPr>
          <p:cNvSpPr>
            <a:spLocks noGrp="1"/>
          </p:cNvSpPr>
          <p:nvPr>
            <p:ph type="title"/>
            <p:custDataLst>
              <p:tags r:id="rId1"/>
            </p:custDataLst>
          </p:nvPr>
        </p:nvSpPr>
        <p:spPr/>
        <p:txBody>
          <a:bodyPr>
            <a:normAutofit/>
          </a:bodyPr>
          <a:lstStyle/>
          <a:p>
            <a:r>
              <a:rPr lang="fr-FR" sz="3600" dirty="0"/>
              <a:t>Une recherche transdisciplinaire</a:t>
            </a:r>
          </a:p>
        </p:txBody>
      </p:sp>
      <p:sp>
        <p:nvSpPr>
          <p:cNvPr id="3" name="Espace réservé du contenu 2">
            <a:extLst>
              <a:ext uri="{FF2B5EF4-FFF2-40B4-BE49-F238E27FC236}">
                <a16:creationId xmlns:a16="http://schemas.microsoft.com/office/drawing/2014/main" id="{40A35AC7-045D-45AD-94C2-FB415A1C7B0B}"/>
              </a:ext>
            </a:extLst>
          </p:cNvPr>
          <p:cNvSpPr>
            <a:spLocks noGrp="1"/>
          </p:cNvSpPr>
          <p:nvPr>
            <p:ph idx="1"/>
            <p:custDataLst>
              <p:tags r:id="rId2"/>
            </p:custDataLst>
          </p:nvPr>
        </p:nvSpPr>
        <p:spPr>
          <a:xfrm>
            <a:off x="838200" y="1424354"/>
            <a:ext cx="10515600" cy="4807928"/>
          </a:xfrm>
        </p:spPr>
        <p:txBody>
          <a:bodyPr>
            <a:normAutofit fontScale="92500" lnSpcReduction="20000"/>
          </a:bodyPr>
          <a:lstStyle/>
          <a:p>
            <a:pPr marL="0" indent="0" algn="just">
              <a:buNone/>
            </a:pPr>
            <a:r>
              <a:rPr lang="fr-FR" b="1" dirty="0"/>
              <a:t>Cadre théorique: </a:t>
            </a:r>
          </a:p>
          <a:p>
            <a:pPr lvl="1" algn="just">
              <a:buFont typeface="Wingdings" panose="05000000000000000000" pitchFamily="2" charset="2"/>
              <a:buChar char="§"/>
            </a:pPr>
            <a:r>
              <a:rPr lang="fr-FR" sz="3300" dirty="0"/>
              <a:t>Le paradigme de l’énaction (F. Varela)</a:t>
            </a:r>
          </a:p>
          <a:p>
            <a:pPr lvl="1" algn="just"/>
            <a:r>
              <a:rPr lang="fr-FR" dirty="0"/>
              <a:t>La </a:t>
            </a:r>
            <a:r>
              <a:rPr lang="fr-FR" dirty="0" err="1"/>
              <a:t>psychophénoménologie</a:t>
            </a:r>
            <a:r>
              <a:rPr lang="fr-FR" dirty="0"/>
              <a:t> (P. </a:t>
            </a:r>
            <a:r>
              <a:rPr lang="fr-FR" dirty="0" err="1"/>
              <a:t>Vermersch</a:t>
            </a:r>
            <a:r>
              <a:rPr lang="fr-FR" dirty="0"/>
              <a:t>)</a:t>
            </a:r>
          </a:p>
          <a:p>
            <a:pPr lvl="1" algn="just"/>
            <a:r>
              <a:rPr lang="fr-FR" dirty="0"/>
              <a:t>Les sciences performatives (</a:t>
            </a:r>
            <a:r>
              <a:rPr lang="fr-FR" dirty="0" err="1"/>
              <a:t>Schechner</a:t>
            </a:r>
            <a:r>
              <a:rPr lang="fr-FR" dirty="0"/>
              <a:t>)</a:t>
            </a:r>
          </a:p>
          <a:p>
            <a:pPr marL="0" indent="0" algn="just">
              <a:buNone/>
            </a:pPr>
            <a:r>
              <a:rPr lang="fr-FR" b="1" dirty="0"/>
              <a:t>Cadre méthodologique: </a:t>
            </a:r>
          </a:p>
          <a:p>
            <a:pPr marL="0" indent="0" algn="just">
              <a:buNone/>
            </a:pPr>
            <a:r>
              <a:rPr lang="fr-FR" sz="2400" dirty="0"/>
              <a:t>Démarche qualitative, recherche-action, A/r/</a:t>
            </a:r>
            <a:r>
              <a:rPr lang="fr-FR" sz="2400" dirty="0" err="1"/>
              <a:t>tographie</a:t>
            </a:r>
            <a:r>
              <a:rPr lang="fr-FR" sz="2400" dirty="0"/>
              <a:t> (R. L. </a:t>
            </a:r>
            <a:r>
              <a:rPr lang="fr-FR" sz="2400" dirty="0" err="1"/>
              <a:t>Irwing</a:t>
            </a:r>
            <a:r>
              <a:rPr lang="fr-FR" sz="2400" dirty="0"/>
              <a:t>, R. Marin </a:t>
            </a:r>
            <a:r>
              <a:rPr lang="fr-FR" sz="2400" dirty="0" err="1"/>
              <a:t>Viadel</a:t>
            </a:r>
            <a:r>
              <a:rPr lang="fr-FR" sz="2400" dirty="0"/>
              <a:t>)</a:t>
            </a:r>
          </a:p>
          <a:p>
            <a:pPr marL="0" indent="0" algn="just">
              <a:buNone/>
            </a:pPr>
            <a:r>
              <a:rPr lang="fr-FR" b="1" dirty="0"/>
              <a:t>	Collecte de données (en cours)</a:t>
            </a:r>
          </a:p>
          <a:p>
            <a:pPr lvl="3" algn="just">
              <a:buFont typeface="Wingdings" panose="05000000000000000000" pitchFamily="2" charset="2"/>
              <a:buChar char="§"/>
            </a:pPr>
            <a:r>
              <a:rPr lang="fr-FR" dirty="0"/>
              <a:t>Auto-explicitation et entretiens d’explicitation (P. </a:t>
            </a:r>
            <a:r>
              <a:rPr lang="fr-FR" dirty="0" err="1"/>
              <a:t>Vermersch</a:t>
            </a:r>
            <a:r>
              <a:rPr lang="fr-FR" dirty="0"/>
              <a:t>)</a:t>
            </a:r>
          </a:p>
          <a:p>
            <a:pPr lvl="3" algn="just">
              <a:buFont typeface="Wingdings" panose="05000000000000000000" pitchFamily="2" charset="2"/>
              <a:buChar char="§"/>
            </a:pPr>
            <a:r>
              <a:rPr lang="fr-FR" dirty="0"/>
              <a:t>Carnet de l’enseignant</a:t>
            </a:r>
          </a:p>
          <a:p>
            <a:pPr lvl="3" algn="just">
              <a:buFont typeface="Wingdings" panose="05000000000000000000" pitchFamily="2" charset="2"/>
              <a:buChar char="§"/>
            </a:pPr>
            <a:r>
              <a:rPr lang="fr-FR" dirty="0"/>
              <a:t>Vidéos (séances de cours)</a:t>
            </a:r>
          </a:p>
          <a:p>
            <a:pPr marL="1371600" lvl="3" indent="0" algn="just">
              <a:buNone/>
            </a:pPr>
            <a:r>
              <a:rPr lang="fr-FR" dirty="0"/>
              <a:t>Analyse de données: analyse thématique, analyse phénoménologique</a:t>
            </a:r>
          </a:p>
          <a:p>
            <a:pPr marL="0" indent="0" algn="just">
              <a:buNone/>
            </a:pPr>
            <a:r>
              <a:rPr lang="fr-FR" b="1" dirty="0"/>
              <a:t>Méthodologie didactique</a:t>
            </a:r>
            <a:r>
              <a:rPr lang="fr-FR" dirty="0"/>
              <a:t>: </a:t>
            </a:r>
          </a:p>
          <a:p>
            <a:pPr marL="0" indent="0" algn="just">
              <a:buNone/>
            </a:pPr>
            <a:r>
              <a:rPr lang="fr-FR" dirty="0"/>
              <a:t>Le référentiel cognitif d’H. Trocmé-Fabre (L’arbre du savoir apprendre, 2003) Pratique performative (Schewe, 2011; S. </a:t>
            </a:r>
            <a:r>
              <a:rPr lang="fr-FR" dirty="0" err="1"/>
              <a:t>Eschenauer</a:t>
            </a:r>
            <a:r>
              <a:rPr lang="fr-FR" dirty="0"/>
              <a:t>, 2017)</a:t>
            </a:r>
          </a:p>
          <a:p>
            <a:pPr marL="0" indent="0">
              <a:buNone/>
            </a:pPr>
            <a:endParaRPr lang="fr-FR" dirty="0"/>
          </a:p>
          <a:p>
            <a:pPr marL="0" indent="0">
              <a:buNone/>
            </a:pPr>
            <a:endParaRPr lang="fr-FR" dirty="0"/>
          </a:p>
        </p:txBody>
      </p:sp>
      <p:sp>
        <p:nvSpPr>
          <p:cNvPr id="4" name="Espace réservé du pied de page 3">
            <a:extLst>
              <a:ext uri="{FF2B5EF4-FFF2-40B4-BE49-F238E27FC236}">
                <a16:creationId xmlns:a16="http://schemas.microsoft.com/office/drawing/2014/main" id="{D7C92F6E-E644-4290-BB2A-5D9B0F62D4AE}"/>
              </a:ext>
            </a:extLst>
          </p:cNvPr>
          <p:cNvSpPr>
            <a:spLocks noGrp="1"/>
          </p:cNvSpPr>
          <p:nvPr>
            <p:ph type="ftr" sz="quarter" idx="11"/>
          </p:nvPr>
        </p:nvSpPr>
        <p:spPr/>
        <p:txBody>
          <a:bodyPr/>
          <a:lstStyle/>
          <a:p>
            <a:r>
              <a:rPr lang="fr-FR" dirty="0"/>
              <a:t>ana.castelo@univ-lille.fr</a:t>
            </a:r>
          </a:p>
        </p:txBody>
      </p:sp>
    </p:spTree>
    <p:extLst>
      <p:ext uri="{BB962C8B-B14F-4D97-AF65-F5344CB8AC3E}">
        <p14:creationId xmlns:p14="http://schemas.microsoft.com/office/powerpoint/2010/main" val="168632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CFAED2-AC4D-4D25-AD25-55441CFFC218}"/>
              </a:ext>
            </a:extLst>
          </p:cNvPr>
          <p:cNvSpPr>
            <a:spLocks noGrp="1"/>
          </p:cNvSpPr>
          <p:nvPr>
            <p:ph type="title"/>
            <p:custDataLst>
              <p:tags r:id="rId1"/>
            </p:custDataLst>
          </p:nvPr>
        </p:nvSpPr>
        <p:spPr/>
        <p:txBody>
          <a:bodyPr/>
          <a:lstStyle/>
          <a:p>
            <a:r>
              <a:rPr lang="fr-FR" dirty="0"/>
              <a:t>Terrain de recherche </a:t>
            </a:r>
          </a:p>
        </p:txBody>
      </p:sp>
      <p:sp>
        <p:nvSpPr>
          <p:cNvPr id="3" name="Espace réservé du contenu 2">
            <a:extLst>
              <a:ext uri="{FF2B5EF4-FFF2-40B4-BE49-F238E27FC236}">
                <a16:creationId xmlns:a16="http://schemas.microsoft.com/office/drawing/2014/main" id="{100CA73D-1AFA-4A72-8972-B5E741D44744}"/>
              </a:ext>
            </a:extLst>
          </p:cNvPr>
          <p:cNvSpPr>
            <a:spLocks noGrp="1"/>
          </p:cNvSpPr>
          <p:nvPr>
            <p:ph idx="1"/>
            <p:custDataLst>
              <p:tags r:id="rId2"/>
            </p:custDataLst>
          </p:nvPr>
        </p:nvSpPr>
        <p:spPr>
          <a:xfrm>
            <a:off x="838200" y="1690688"/>
            <a:ext cx="10515600" cy="4785485"/>
          </a:xfrm>
        </p:spPr>
        <p:txBody>
          <a:bodyPr>
            <a:normAutofit/>
          </a:bodyPr>
          <a:lstStyle/>
          <a:p>
            <a:pPr marL="0" indent="0">
              <a:buNone/>
            </a:pPr>
            <a:r>
              <a:rPr lang="fr-FR" dirty="0"/>
              <a:t>Université de Lille Sciences Humaines et Sociales </a:t>
            </a:r>
            <a:endParaRPr lang="fr-FR" b="1" dirty="0"/>
          </a:p>
          <a:p>
            <a:pPr marL="0" indent="0">
              <a:buNone/>
            </a:pPr>
            <a:endParaRPr lang="fr-FR" b="1" dirty="0"/>
          </a:p>
          <a:p>
            <a:pPr marL="0" indent="0">
              <a:buNone/>
            </a:pPr>
            <a:r>
              <a:rPr lang="fr-FR" b="1" dirty="0"/>
              <a:t>Master en Sciences de l’éducation</a:t>
            </a:r>
          </a:p>
          <a:p>
            <a:pPr marL="0" indent="0">
              <a:buNone/>
            </a:pPr>
            <a:r>
              <a:rPr lang="fr-FR" dirty="0"/>
              <a:t>Dispositif en présentiel </a:t>
            </a:r>
          </a:p>
          <a:p>
            <a:pPr marL="0" indent="0">
              <a:buNone/>
            </a:pPr>
            <a:r>
              <a:rPr lang="fr-FR" b="1" dirty="0"/>
              <a:t>1</a:t>
            </a:r>
            <a:r>
              <a:rPr lang="fr-FR" b="1" baseline="30000" dirty="0"/>
              <a:t>er</a:t>
            </a:r>
            <a:r>
              <a:rPr lang="fr-FR" b="1" dirty="0"/>
              <a:t> SEMESTRE: octobre-décembre 2018</a:t>
            </a:r>
          </a:p>
          <a:p>
            <a:pPr lvl="1">
              <a:buFont typeface="Wingdings" panose="05000000000000000000" pitchFamily="2" charset="2"/>
              <a:buChar char="§"/>
            </a:pPr>
            <a:r>
              <a:rPr lang="fr-FR" b="1" dirty="0"/>
              <a:t>18h d’enseignement – 9 séances de cours</a:t>
            </a:r>
          </a:p>
          <a:p>
            <a:pPr marL="0" indent="0">
              <a:buNone/>
            </a:pPr>
            <a:endParaRPr lang="fr-FR" dirty="0"/>
          </a:p>
          <a:p>
            <a:pPr marL="0" indent="0">
              <a:buNone/>
            </a:pPr>
            <a:r>
              <a:rPr lang="fr-FR" b="1" dirty="0"/>
              <a:t>2</a:t>
            </a:r>
            <a:r>
              <a:rPr lang="fr-FR" b="1" baseline="30000" dirty="0"/>
              <a:t>ème</a:t>
            </a:r>
            <a:r>
              <a:rPr lang="fr-FR" b="1" dirty="0"/>
              <a:t> SEMESTRE: janvier-avril 2019 </a:t>
            </a:r>
          </a:p>
          <a:p>
            <a:pPr lvl="1">
              <a:buFont typeface="Wingdings" panose="05000000000000000000" pitchFamily="2" charset="2"/>
              <a:buChar char="§"/>
            </a:pPr>
            <a:r>
              <a:rPr lang="fr-FR" b="1" dirty="0"/>
              <a:t>18h d’enseignement – 9 séances de cours</a:t>
            </a:r>
          </a:p>
          <a:p>
            <a:pPr marL="0" indent="0">
              <a:buNone/>
            </a:pPr>
            <a:endParaRPr lang="fr-FR" dirty="0"/>
          </a:p>
        </p:txBody>
      </p:sp>
      <p:sp>
        <p:nvSpPr>
          <p:cNvPr id="4" name="Espace réservé du pied de page 3">
            <a:extLst>
              <a:ext uri="{FF2B5EF4-FFF2-40B4-BE49-F238E27FC236}">
                <a16:creationId xmlns:a16="http://schemas.microsoft.com/office/drawing/2014/main" id="{7A8E8C15-571E-47A5-AB22-FABFD1EAA16B}"/>
              </a:ext>
            </a:extLst>
          </p:cNvPr>
          <p:cNvSpPr>
            <a:spLocks noGrp="1"/>
          </p:cNvSpPr>
          <p:nvPr>
            <p:ph type="ftr" sz="quarter" idx="11"/>
          </p:nvPr>
        </p:nvSpPr>
        <p:spPr/>
        <p:txBody>
          <a:bodyPr/>
          <a:lstStyle/>
          <a:p>
            <a:r>
              <a:rPr lang="fr-FR"/>
              <a:t>ana.castelo@univ-lille.fr</a:t>
            </a:r>
          </a:p>
        </p:txBody>
      </p:sp>
    </p:spTree>
    <p:extLst>
      <p:ext uri="{BB962C8B-B14F-4D97-AF65-F5344CB8AC3E}">
        <p14:creationId xmlns:p14="http://schemas.microsoft.com/office/powerpoint/2010/main" val="3895439546"/>
      </p:ext>
    </p:extLst>
  </p:cSld>
  <p:clrMapOvr>
    <a:masterClrMapping/>
  </p:clrMapOvr>
  <mc:AlternateContent xmlns:mc="http://schemas.openxmlformats.org/markup-compatibility/2006" xmlns:p14="http://schemas.microsoft.com/office/powerpoint/2010/main">
    <mc:Choice Requires="p14">
      <p:transition spd="slow" p14:dur="2000" advTm="1028"/>
    </mc:Choice>
    <mc:Fallback xmlns="">
      <p:transition spd="slow" advTm="102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7FFD252-D1D9-4A7C-941C-63E1147C4F3B}"/>
              </a:ext>
            </a:extLst>
          </p:cNvPr>
          <p:cNvSpPr>
            <a:spLocks noGrp="1"/>
          </p:cNvSpPr>
          <p:nvPr>
            <p:ph type="body" sz="half" idx="2"/>
            <p:custDataLst>
              <p:tags r:id="rId1"/>
            </p:custDataLst>
          </p:nvPr>
        </p:nvSpPr>
        <p:spPr>
          <a:xfrm>
            <a:off x="2695394" y="1589662"/>
            <a:ext cx="7827702" cy="4343401"/>
          </a:xfrm>
        </p:spPr>
        <p:txBody>
          <a:bodyPr/>
          <a:lstStyle/>
          <a:p>
            <a:pPr marL="0" indent="0" algn="just">
              <a:buNone/>
            </a:pPr>
            <a:r>
              <a:rPr lang="fr-FR" sz="2800" b="1" dirty="0"/>
              <a:t>« … notre quotidien nécessite ce naturel qui nous permet de libérer notre attention et de mobiliser rapidement le bon geste. Cependant, pour l’enseigner ou encore pour devenir plus conscient et acteur de la relation, ce mouvement doit devenir objet de conscience ».</a:t>
            </a:r>
            <a:endParaRPr lang="fr-FR" sz="2400" b="1" dirty="0"/>
          </a:p>
          <a:p>
            <a:pPr algn="just"/>
            <a:r>
              <a:rPr lang="fr-FR" sz="2400" b="1" dirty="0"/>
              <a:t>Maître de Pembroke E., Recherches &amp; Educations n°13 juin, 2015.</a:t>
            </a:r>
            <a:endParaRPr lang="fr-FR" sz="2400" dirty="0"/>
          </a:p>
          <a:p>
            <a:pPr marL="0" indent="0">
              <a:buNone/>
            </a:pPr>
            <a:endParaRPr lang="fr-FR" dirty="0"/>
          </a:p>
        </p:txBody>
      </p:sp>
      <p:sp>
        <p:nvSpPr>
          <p:cNvPr id="2" name="Espace réservé du pied de page 1">
            <a:extLst>
              <a:ext uri="{FF2B5EF4-FFF2-40B4-BE49-F238E27FC236}">
                <a16:creationId xmlns:a16="http://schemas.microsoft.com/office/drawing/2014/main" id="{5CDF3363-DE8A-4E98-8748-47DD5D75D0FA}"/>
              </a:ext>
            </a:extLst>
          </p:cNvPr>
          <p:cNvSpPr>
            <a:spLocks noGrp="1"/>
          </p:cNvSpPr>
          <p:nvPr>
            <p:ph type="ftr" sz="quarter" idx="11"/>
          </p:nvPr>
        </p:nvSpPr>
        <p:spPr/>
        <p:txBody>
          <a:bodyPr/>
          <a:lstStyle/>
          <a:p>
            <a:r>
              <a:rPr lang="fr-FR"/>
              <a:t>ana.castelo@univ-lille.fr</a:t>
            </a:r>
          </a:p>
        </p:txBody>
      </p:sp>
    </p:spTree>
    <p:extLst>
      <p:ext uri="{BB962C8B-B14F-4D97-AF65-F5344CB8AC3E}">
        <p14:creationId xmlns:p14="http://schemas.microsoft.com/office/powerpoint/2010/main" val="2797388522"/>
      </p:ext>
    </p:extLst>
  </p:cSld>
  <p:clrMapOvr>
    <a:masterClrMapping/>
  </p:clrMapOvr>
  <mc:AlternateContent xmlns:mc="http://schemas.openxmlformats.org/markup-compatibility/2006" xmlns:p14="http://schemas.microsoft.com/office/powerpoint/2010/main">
    <mc:Choice Requires="p14">
      <p:transition spd="slow" p14:dur="2000" advTm="23925"/>
    </mc:Choice>
    <mc:Fallback xmlns="">
      <p:transition spd="slow" advTm="2392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texte 10">
            <a:extLst>
              <a:ext uri="{FF2B5EF4-FFF2-40B4-BE49-F238E27FC236}">
                <a16:creationId xmlns:a16="http://schemas.microsoft.com/office/drawing/2014/main" id="{EE71EC02-3E82-4838-A4CE-907F35A286E1}"/>
              </a:ext>
            </a:extLst>
          </p:cNvPr>
          <p:cNvSpPr>
            <a:spLocks noGrp="1"/>
          </p:cNvSpPr>
          <p:nvPr>
            <p:ph type="body" sz="half" idx="2"/>
            <p:custDataLst>
              <p:tags r:id="rId1"/>
            </p:custDataLst>
          </p:nvPr>
        </p:nvSpPr>
        <p:spPr>
          <a:xfrm>
            <a:off x="2233535" y="1319569"/>
            <a:ext cx="8102509" cy="4729301"/>
          </a:xfrm>
        </p:spPr>
        <p:txBody>
          <a:bodyPr>
            <a:normAutofit/>
          </a:bodyPr>
          <a:lstStyle/>
          <a:p>
            <a:pPr algn="just"/>
            <a:r>
              <a:rPr lang="fr-FR" sz="2800" dirty="0"/>
              <a:t>Pour  J. Aden </a:t>
            </a:r>
            <a:r>
              <a:rPr lang="fr-FR" sz="2800" i="1" dirty="0"/>
              <a:t>« être créatif c’est avoir la capacité d’imaginer et de donner forme à des idées, des choses, c’est trouver des solutions inédites, originales, efficaces à des problèmes. Mais le Vivant, en s’adaptant à son environnement est créatif. La créativité proprement humaine est artistique, car elle vise le dépassement de soi. C’est une énergie d’action qui combine intuition et réflexion sur soi, qui met en synergie nos trois cerveaux : le reptilien, le limbique et le néocortex</a:t>
            </a:r>
            <a:r>
              <a:rPr lang="fr-FR" sz="2800" dirty="0"/>
              <a:t> », (Aden, 2009, p.173).</a:t>
            </a:r>
          </a:p>
          <a:p>
            <a:endParaRPr lang="fr-FR" dirty="0"/>
          </a:p>
        </p:txBody>
      </p:sp>
      <p:sp>
        <p:nvSpPr>
          <p:cNvPr id="2" name="Espace réservé du pied de page 1">
            <a:extLst>
              <a:ext uri="{FF2B5EF4-FFF2-40B4-BE49-F238E27FC236}">
                <a16:creationId xmlns:a16="http://schemas.microsoft.com/office/drawing/2014/main" id="{B444290B-ACAD-4312-83A8-D7A40C3E7D09}"/>
              </a:ext>
            </a:extLst>
          </p:cNvPr>
          <p:cNvSpPr>
            <a:spLocks noGrp="1"/>
          </p:cNvSpPr>
          <p:nvPr>
            <p:ph type="ftr" sz="quarter" idx="11"/>
          </p:nvPr>
        </p:nvSpPr>
        <p:spPr/>
        <p:txBody>
          <a:bodyPr/>
          <a:lstStyle/>
          <a:p>
            <a:r>
              <a:rPr lang="fr-FR" dirty="0"/>
              <a:t>ana.castelo@univ-lille.fr</a:t>
            </a:r>
          </a:p>
        </p:txBody>
      </p:sp>
    </p:spTree>
    <p:extLst>
      <p:ext uri="{BB962C8B-B14F-4D97-AF65-F5344CB8AC3E}">
        <p14:creationId xmlns:p14="http://schemas.microsoft.com/office/powerpoint/2010/main" val="1232184572"/>
      </p:ext>
    </p:extLst>
  </p:cSld>
  <p:clrMapOvr>
    <a:masterClrMapping/>
  </p:clrMapOvr>
  <mc:AlternateContent xmlns:mc="http://schemas.openxmlformats.org/markup-compatibility/2006" xmlns:p14="http://schemas.microsoft.com/office/powerpoint/2010/main">
    <mc:Choice Requires="p14">
      <p:transition spd="slow" p14:dur="2000" advTm="48852"/>
    </mc:Choice>
    <mc:Fallback xmlns="">
      <p:transition spd="slow" advTm="4885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71413BB-8697-0146-950F-48B55466A2FD}"/>
              </a:ext>
            </a:extLst>
          </p:cNvPr>
          <p:cNvSpPr>
            <a:spLocks noGrp="1"/>
          </p:cNvSpPr>
          <p:nvPr>
            <p:ph idx="1"/>
            <p:custDataLst>
              <p:tags r:id="rId1"/>
            </p:custDataLst>
          </p:nvPr>
        </p:nvSpPr>
        <p:spPr>
          <a:xfrm>
            <a:off x="-354777" y="768676"/>
            <a:ext cx="8247493" cy="667253"/>
          </a:xfrm>
        </p:spPr>
        <p:txBody>
          <a:bodyPr>
            <a:normAutofit/>
          </a:bodyPr>
          <a:lstStyle/>
          <a:p>
            <a:pPr marL="0" indent="0" algn="r">
              <a:buNone/>
            </a:pPr>
            <a:r>
              <a:rPr lang="fr-FR" dirty="0"/>
              <a:t>Faire l’expérience…. </a:t>
            </a:r>
            <a:r>
              <a:rPr lang="fr-FR" dirty="0">
                <a:sym typeface="Wingdings" pitchFamily="2" charset="2"/>
              </a:rPr>
              <a:t></a:t>
            </a:r>
            <a:endParaRPr lang="fr-FR" dirty="0"/>
          </a:p>
          <a:p>
            <a:endParaRPr lang="fr-FR" sz="2000" dirty="0"/>
          </a:p>
          <a:p>
            <a:endParaRPr lang="fr-FR" sz="2000" dirty="0"/>
          </a:p>
          <a:p>
            <a:pPr marL="0" indent="0">
              <a:buNone/>
            </a:pPr>
            <a:endParaRPr lang="fr-FR" dirty="0"/>
          </a:p>
          <a:p>
            <a:pPr marL="0" indent="0">
              <a:buNone/>
            </a:pPr>
            <a:endParaRPr lang="fr-FR" dirty="0"/>
          </a:p>
          <a:p>
            <a:pPr marL="0" indent="0">
              <a:buNone/>
            </a:pPr>
            <a:endParaRPr lang="fr-FR" dirty="0"/>
          </a:p>
        </p:txBody>
      </p:sp>
      <p:sp>
        <p:nvSpPr>
          <p:cNvPr id="4" name="Espace réservé du contenu 2">
            <a:extLst>
              <a:ext uri="{FF2B5EF4-FFF2-40B4-BE49-F238E27FC236}">
                <a16:creationId xmlns:a16="http://schemas.microsoft.com/office/drawing/2014/main" id="{FD2B4710-4C47-9444-8704-A8BDFBA878F2}"/>
              </a:ext>
            </a:extLst>
          </p:cNvPr>
          <p:cNvSpPr txBox="1">
            <a:spLocks/>
          </p:cNvSpPr>
          <p:nvPr>
            <p:custDataLst>
              <p:tags r:id="rId2"/>
            </p:custDataLst>
          </p:nvPr>
        </p:nvSpPr>
        <p:spPr>
          <a:xfrm>
            <a:off x="6294744" y="1549654"/>
            <a:ext cx="5682712" cy="486776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dirty="0"/>
              <a:t>d’explorations inspirées de la danse contemporaine</a:t>
            </a:r>
          </a:p>
          <a:p>
            <a:pPr lvl="1" algn="just"/>
            <a:r>
              <a:rPr lang="fr-FR" dirty="0"/>
              <a:t>notamment de l’expérience d’un laboratoire d’expérimentation chorégraphique </a:t>
            </a:r>
            <a:r>
              <a:rPr lang="fr-FR" i="1" dirty="0"/>
              <a:t>( </a:t>
            </a:r>
            <a:r>
              <a:rPr lang="fr-FR" i="1" dirty="0" err="1"/>
              <a:t>dir</a:t>
            </a:r>
            <a:r>
              <a:rPr lang="fr-FR" i="1" dirty="0"/>
              <a:t>. S. </a:t>
            </a:r>
            <a:r>
              <a:rPr lang="fr-FR" i="1" dirty="0" err="1"/>
              <a:t>Zambrano</a:t>
            </a:r>
            <a:r>
              <a:rPr lang="fr-FR" i="1" dirty="0"/>
              <a:t> &amp; A. Russo) à Lille </a:t>
            </a:r>
          </a:p>
          <a:p>
            <a:pPr lvl="1" algn="just"/>
            <a:r>
              <a:rPr lang="fr-FR" dirty="0"/>
              <a:t>du langage sensoriel proposé par la compagnie du </a:t>
            </a:r>
            <a:r>
              <a:rPr lang="fr-FR" i="1" dirty="0" err="1"/>
              <a:t>Teatro</a:t>
            </a:r>
            <a:r>
              <a:rPr lang="fr-FR" i="1" dirty="0"/>
              <a:t> de los </a:t>
            </a:r>
            <a:r>
              <a:rPr lang="fr-FR" i="1" dirty="0" err="1"/>
              <a:t>sentidos</a:t>
            </a:r>
            <a:r>
              <a:rPr lang="fr-FR" i="1" dirty="0"/>
              <a:t> </a:t>
            </a:r>
            <a:r>
              <a:rPr lang="fr-FR" dirty="0"/>
              <a:t>(</a:t>
            </a:r>
            <a:r>
              <a:rPr lang="fr-FR" dirty="0" err="1"/>
              <a:t>dir</a:t>
            </a:r>
            <a:r>
              <a:rPr lang="fr-FR" dirty="0"/>
              <a:t>. E. Vargas) à Barcelone</a:t>
            </a:r>
          </a:p>
          <a:p>
            <a:pPr algn="just"/>
            <a:r>
              <a:rPr lang="fr-FR" dirty="0"/>
              <a:t> d’un accompagnement fondé sur l’expérience sensible,  la collaboration et l’émergence </a:t>
            </a:r>
          </a:p>
          <a:p>
            <a:pPr algn="just"/>
            <a:r>
              <a:rPr lang="fr-FR" dirty="0"/>
              <a:t>de l’écoute et de l’attention</a:t>
            </a:r>
          </a:p>
          <a:p>
            <a:pPr algn="just"/>
            <a:r>
              <a:rPr lang="fr-FR" dirty="0"/>
              <a:t>de l’empathie</a:t>
            </a:r>
          </a:p>
          <a:p>
            <a:pPr algn="just"/>
            <a:r>
              <a:rPr lang="fr-FR" dirty="0"/>
              <a:t>de créations sensibles</a:t>
            </a:r>
          </a:p>
          <a:p>
            <a:pPr lvl="1" algn="just"/>
            <a:r>
              <a:rPr lang="fr-FR" i="1" dirty="0"/>
              <a:t>Carnet de bord créatif et  un carnet collectif</a:t>
            </a:r>
          </a:p>
          <a:p>
            <a:pPr lvl="1" algn="just"/>
            <a:r>
              <a:rPr lang="fr-FR" i="1" dirty="0"/>
              <a:t>Proposition d’une création collective</a:t>
            </a:r>
          </a:p>
          <a:p>
            <a:endParaRPr lang="fr-FR" dirty="0"/>
          </a:p>
          <a:p>
            <a:pPr marL="0" indent="0">
              <a:buNone/>
            </a:pPr>
            <a:endParaRPr lang="fr-FR" dirty="0"/>
          </a:p>
          <a:p>
            <a:endParaRPr lang="fr-FR" dirty="0"/>
          </a:p>
          <a:p>
            <a:endParaRPr lang="fr-FR" dirty="0"/>
          </a:p>
          <a:p>
            <a:endParaRPr lang="fr-FR" dirty="0"/>
          </a:p>
          <a:p>
            <a:pPr marL="0" indent="0">
              <a:buFont typeface="Arial" panose="020B0604020202020204" pitchFamily="34" charset="0"/>
              <a:buNone/>
            </a:pPr>
            <a:endParaRPr lang="fr-FR" dirty="0"/>
          </a:p>
        </p:txBody>
      </p:sp>
      <p:sp>
        <p:nvSpPr>
          <p:cNvPr id="7" name="Espace réservé du contenu 2">
            <a:extLst>
              <a:ext uri="{FF2B5EF4-FFF2-40B4-BE49-F238E27FC236}">
                <a16:creationId xmlns:a16="http://schemas.microsoft.com/office/drawing/2014/main" id="{EBECBC81-30E4-884D-AE47-DA75FCA0E405}"/>
              </a:ext>
            </a:extLst>
          </p:cNvPr>
          <p:cNvSpPr txBox="1">
            <a:spLocks/>
          </p:cNvSpPr>
          <p:nvPr>
            <p:custDataLst>
              <p:tags r:id="rId3"/>
            </p:custDataLst>
          </p:nvPr>
        </p:nvSpPr>
        <p:spPr>
          <a:xfrm>
            <a:off x="900752" y="1951630"/>
            <a:ext cx="4728973" cy="423541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2000" dirty="0">
                <a:sym typeface="Wingdings" pitchFamily="2" charset="2"/>
              </a:rPr>
              <a:t> </a:t>
            </a:r>
            <a:r>
              <a:rPr lang="fr-FR" sz="2000" dirty="0"/>
              <a:t>pour prendre conscience</a:t>
            </a:r>
          </a:p>
          <a:p>
            <a:pPr marL="0" indent="0">
              <a:buNone/>
            </a:pPr>
            <a:endParaRPr lang="fr-FR" sz="2000" dirty="0"/>
          </a:p>
          <a:p>
            <a:r>
              <a:rPr lang="fr-FR" sz="2000" dirty="0"/>
              <a:t>des processus</a:t>
            </a:r>
          </a:p>
          <a:p>
            <a:r>
              <a:rPr lang="fr-FR" sz="2000" dirty="0"/>
              <a:t>des gestes professionnels </a:t>
            </a:r>
          </a:p>
          <a:p>
            <a:r>
              <a:rPr lang="fr-FR" sz="2000" dirty="0"/>
              <a:t>des choix et de l’émergence des choix</a:t>
            </a:r>
          </a:p>
          <a:p>
            <a:r>
              <a:rPr lang="fr-FR" sz="2000" dirty="0"/>
              <a:t>des transformations</a:t>
            </a:r>
          </a:p>
          <a:p>
            <a:pPr marL="0" indent="0" algn="r">
              <a:buNone/>
            </a:pPr>
            <a:r>
              <a:rPr lang="fr-FR" sz="2000" dirty="0">
                <a:sym typeface="Wingdings" pitchFamily="2" charset="2"/>
              </a:rPr>
              <a:t> </a:t>
            </a:r>
            <a:r>
              <a:rPr lang="fr-FR" sz="2000" dirty="0"/>
              <a:t>pour réfléchir</a:t>
            </a:r>
          </a:p>
          <a:p>
            <a:r>
              <a:rPr lang="fr-FR" sz="2000" dirty="0"/>
              <a:t>sur l’expérience en langue (de la langue)</a:t>
            </a:r>
          </a:p>
          <a:p>
            <a:r>
              <a:rPr lang="fr-FR" sz="2000" dirty="0"/>
              <a:t>sur la transformation de soi et des autres ( de l’enseignant et sur la conception de l’apprentissage de la langue chez les étudiants)</a:t>
            </a:r>
          </a:p>
          <a:p>
            <a:r>
              <a:rPr lang="fr-FR" sz="2000" dirty="0"/>
              <a:t>sur la transdisciplinarité</a:t>
            </a:r>
          </a:p>
          <a:p>
            <a:pPr marL="0" indent="0">
              <a:buNone/>
            </a:pPr>
            <a:endParaRPr lang="fr-FR" sz="2000" dirty="0"/>
          </a:p>
          <a:p>
            <a:endParaRPr lang="fr-FR" sz="2000" dirty="0"/>
          </a:p>
          <a:p>
            <a:endParaRPr lang="fr-FR" sz="2000" dirty="0"/>
          </a:p>
          <a:p>
            <a:pPr marL="0" indent="0">
              <a:buFont typeface="Arial" panose="020B0604020202020204" pitchFamily="34" charset="0"/>
              <a:buNone/>
            </a:pPr>
            <a:endParaRPr lang="fr-FR" dirty="0"/>
          </a:p>
          <a:p>
            <a:pPr marL="0" indent="0">
              <a:buFont typeface="Arial" panose="020B0604020202020204" pitchFamily="34" charset="0"/>
              <a:buNone/>
            </a:pPr>
            <a:endParaRPr lang="fr-FR" dirty="0"/>
          </a:p>
          <a:p>
            <a:pPr marL="0" indent="0">
              <a:buFont typeface="Arial" panose="020B0604020202020204" pitchFamily="34" charset="0"/>
              <a:buNone/>
            </a:pPr>
            <a:endParaRPr lang="fr-FR" dirty="0"/>
          </a:p>
        </p:txBody>
      </p:sp>
      <p:sp>
        <p:nvSpPr>
          <p:cNvPr id="2" name="Accolade ouvrante 1">
            <a:extLst>
              <a:ext uri="{FF2B5EF4-FFF2-40B4-BE49-F238E27FC236}">
                <a16:creationId xmlns:a16="http://schemas.microsoft.com/office/drawing/2014/main" id="{CC6BEF1C-874C-4140-8B3F-DAAA13FFAF0F}"/>
              </a:ext>
            </a:extLst>
          </p:cNvPr>
          <p:cNvSpPr/>
          <p:nvPr>
            <p:custDataLst>
              <p:tags r:id="rId4"/>
            </p:custDataLst>
          </p:nvPr>
        </p:nvSpPr>
        <p:spPr>
          <a:xfrm>
            <a:off x="5773215" y="1549654"/>
            <a:ext cx="449756" cy="469890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 name="Espace réservé du pied de page 4">
            <a:extLst>
              <a:ext uri="{FF2B5EF4-FFF2-40B4-BE49-F238E27FC236}">
                <a16:creationId xmlns:a16="http://schemas.microsoft.com/office/drawing/2014/main" id="{B7FFCC7F-ED72-4055-B8DE-D0D60C91C6C2}"/>
              </a:ext>
            </a:extLst>
          </p:cNvPr>
          <p:cNvSpPr>
            <a:spLocks noGrp="1"/>
          </p:cNvSpPr>
          <p:nvPr>
            <p:ph type="ftr" sz="quarter" idx="11"/>
          </p:nvPr>
        </p:nvSpPr>
        <p:spPr/>
        <p:txBody>
          <a:bodyPr/>
          <a:lstStyle/>
          <a:p>
            <a:r>
              <a:rPr lang="fr-FR"/>
              <a:t>ana.castelo@univ-lille.fr</a:t>
            </a:r>
          </a:p>
        </p:txBody>
      </p:sp>
    </p:spTree>
    <p:extLst>
      <p:ext uri="{BB962C8B-B14F-4D97-AF65-F5344CB8AC3E}">
        <p14:creationId xmlns:p14="http://schemas.microsoft.com/office/powerpoint/2010/main" val="200314464"/>
      </p:ext>
    </p:extLst>
  </p:cSld>
  <p:clrMapOvr>
    <a:masterClrMapping/>
  </p:clrMapOvr>
  <mc:AlternateContent xmlns:mc="http://schemas.openxmlformats.org/markup-compatibility/2006" xmlns:p14="http://schemas.microsoft.com/office/powerpoint/2010/main">
    <mc:Choice Requires="p14">
      <p:transition spd="slow" p14:dur="2000" advTm="69358"/>
    </mc:Choice>
    <mc:Fallback xmlns="">
      <p:transition spd="slow" advTm="693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7262C21-88EA-4562-AFAC-B9BF8F7EC198}"/>
              </a:ext>
            </a:extLst>
          </p:cNvPr>
          <p:cNvSpPr>
            <a:spLocks noGrp="1"/>
          </p:cNvSpPr>
          <p:nvPr>
            <p:ph idx="1"/>
            <p:custDataLst>
              <p:tags r:id="rId1"/>
            </p:custDataLst>
          </p:nvPr>
        </p:nvSpPr>
        <p:spPr>
          <a:xfrm>
            <a:off x="1040597" y="417854"/>
            <a:ext cx="10515600" cy="6202018"/>
          </a:xfrm>
          <a:noFill/>
        </p:spPr>
        <p:txBody>
          <a:bodyPr>
            <a:normAutofit fontScale="70000" lnSpcReduction="20000"/>
          </a:bodyPr>
          <a:lstStyle/>
          <a:p>
            <a:pPr algn="ctr"/>
            <a:r>
              <a:rPr lang="fr-FR" sz="2600" b="1" dirty="0"/>
              <a:t>Séance 1 - 24/09/18</a:t>
            </a:r>
          </a:p>
          <a:p>
            <a:pPr algn="ctr"/>
            <a:r>
              <a:rPr lang="fr-FR" sz="2600" b="1" dirty="0"/>
              <a:t>Séance 2- 1/10/2018</a:t>
            </a:r>
          </a:p>
          <a:p>
            <a:pPr algn="ctr"/>
            <a:r>
              <a:rPr lang="fr-FR" sz="2600" b="1" dirty="0"/>
              <a:t>Séance 3- 15/10/18</a:t>
            </a:r>
          </a:p>
          <a:p>
            <a:pPr algn="ctr"/>
            <a:r>
              <a:rPr lang="fr-FR" sz="2600" b="1" dirty="0">
                <a:solidFill>
                  <a:srgbClr val="FF0000"/>
                </a:solidFill>
              </a:rPr>
              <a:t>Séance 4- 22/10/18</a:t>
            </a:r>
          </a:p>
          <a:p>
            <a:pPr algn="ctr"/>
            <a:r>
              <a:rPr lang="fr-FR" sz="2600" b="1" dirty="0"/>
              <a:t>Séance 5- 12/11/18</a:t>
            </a:r>
          </a:p>
          <a:p>
            <a:pPr algn="ctr"/>
            <a:r>
              <a:rPr lang="fr-FR" sz="2600" b="1" dirty="0"/>
              <a:t>Séance 6- 19/11/18</a:t>
            </a:r>
          </a:p>
          <a:p>
            <a:pPr algn="ctr"/>
            <a:r>
              <a:rPr lang="fr-FR" sz="2600" b="1" dirty="0"/>
              <a:t>Séance 7- 26/11/18</a:t>
            </a:r>
          </a:p>
          <a:p>
            <a:pPr algn="ctr"/>
            <a:r>
              <a:rPr lang="fr-FR" sz="2600" b="1" dirty="0"/>
              <a:t>Séance 8- 11/12/18</a:t>
            </a:r>
          </a:p>
          <a:p>
            <a:pPr algn="ctr"/>
            <a:r>
              <a:rPr lang="fr-FR" sz="2600" b="1" dirty="0"/>
              <a:t>Séance 9- 12/12/18</a:t>
            </a:r>
          </a:p>
          <a:p>
            <a:pPr algn="ctr"/>
            <a:endParaRPr lang="fr-FR" sz="2600" b="1" dirty="0"/>
          </a:p>
          <a:p>
            <a:pPr algn="ctr"/>
            <a:r>
              <a:rPr lang="fr-FR" sz="2600" b="1" dirty="0"/>
              <a:t>Séance 10 – 21/01/19</a:t>
            </a:r>
          </a:p>
          <a:p>
            <a:pPr algn="ctr"/>
            <a:r>
              <a:rPr lang="fr-FR" sz="2600" b="1" dirty="0"/>
              <a:t>Séance 11- 28/01/19</a:t>
            </a:r>
          </a:p>
          <a:p>
            <a:pPr algn="ctr"/>
            <a:r>
              <a:rPr lang="fr-FR" sz="2600" b="1" dirty="0"/>
              <a:t>Séance 12- 11/02/19</a:t>
            </a:r>
          </a:p>
          <a:p>
            <a:pPr algn="ctr"/>
            <a:r>
              <a:rPr lang="fr-FR" sz="2600" b="1" dirty="0"/>
              <a:t>Séance 13- 25/02/19</a:t>
            </a:r>
          </a:p>
          <a:p>
            <a:pPr algn="ctr"/>
            <a:r>
              <a:rPr lang="fr-FR" sz="2600" b="1" dirty="0"/>
              <a:t>Séance 14- 11/03/2019</a:t>
            </a:r>
          </a:p>
          <a:p>
            <a:pPr algn="ctr"/>
            <a:r>
              <a:rPr lang="fr-FR" sz="2600" b="1" dirty="0"/>
              <a:t>Séance 15- 18/03/19</a:t>
            </a:r>
          </a:p>
          <a:p>
            <a:pPr algn="ctr"/>
            <a:r>
              <a:rPr lang="fr-FR" sz="2600" b="1" dirty="0"/>
              <a:t>Séance 16- 25/03/19</a:t>
            </a:r>
          </a:p>
          <a:p>
            <a:pPr algn="ctr"/>
            <a:r>
              <a:rPr lang="fr-FR" sz="2600" b="1" dirty="0">
                <a:solidFill>
                  <a:srgbClr val="FF0000"/>
                </a:solidFill>
              </a:rPr>
              <a:t>Séance 17- 1/04/19</a:t>
            </a:r>
          </a:p>
          <a:p>
            <a:pPr algn="ctr"/>
            <a:r>
              <a:rPr lang="fr-FR" sz="2600" b="1" dirty="0"/>
              <a:t>Séance 18- 29/04/19</a:t>
            </a:r>
          </a:p>
          <a:p>
            <a:pPr marL="0" indent="0">
              <a:buNone/>
            </a:pPr>
            <a:endParaRPr lang="fr-FR" dirty="0"/>
          </a:p>
        </p:txBody>
      </p:sp>
      <p:sp>
        <p:nvSpPr>
          <p:cNvPr id="9" name="Ellipse 8">
            <a:extLst>
              <a:ext uri="{FF2B5EF4-FFF2-40B4-BE49-F238E27FC236}">
                <a16:creationId xmlns:a16="http://schemas.microsoft.com/office/drawing/2014/main" id="{7AF85358-ACC7-471B-BBC4-5BD59B5C6854}"/>
              </a:ext>
            </a:extLst>
          </p:cNvPr>
          <p:cNvSpPr/>
          <p:nvPr>
            <p:custDataLst>
              <p:tags r:id="rId2"/>
            </p:custDataLst>
          </p:nvPr>
        </p:nvSpPr>
        <p:spPr>
          <a:xfrm>
            <a:off x="3501887" y="699876"/>
            <a:ext cx="1467678" cy="35076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TDS 1</a:t>
            </a:r>
          </a:p>
        </p:txBody>
      </p:sp>
      <p:sp>
        <p:nvSpPr>
          <p:cNvPr id="10" name="Ellipse 9">
            <a:extLst>
              <a:ext uri="{FF2B5EF4-FFF2-40B4-BE49-F238E27FC236}">
                <a16:creationId xmlns:a16="http://schemas.microsoft.com/office/drawing/2014/main" id="{66F8D828-40DF-4D01-BADF-66E0C8628B03}"/>
              </a:ext>
            </a:extLst>
          </p:cNvPr>
          <p:cNvSpPr/>
          <p:nvPr>
            <p:custDataLst>
              <p:tags r:id="rId3"/>
            </p:custDataLst>
          </p:nvPr>
        </p:nvSpPr>
        <p:spPr>
          <a:xfrm>
            <a:off x="3501887" y="1190205"/>
            <a:ext cx="1467678" cy="53008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TDS 2</a:t>
            </a:r>
          </a:p>
        </p:txBody>
      </p:sp>
      <p:sp>
        <p:nvSpPr>
          <p:cNvPr id="11" name="Ellipse 10">
            <a:extLst>
              <a:ext uri="{FF2B5EF4-FFF2-40B4-BE49-F238E27FC236}">
                <a16:creationId xmlns:a16="http://schemas.microsoft.com/office/drawing/2014/main" id="{0D827919-5C81-466B-A910-44403CF60E26}"/>
              </a:ext>
            </a:extLst>
          </p:cNvPr>
          <p:cNvSpPr/>
          <p:nvPr>
            <p:custDataLst>
              <p:tags r:id="rId4"/>
            </p:custDataLst>
          </p:nvPr>
        </p:nvSpPr>
        <p:spPr>
          <a:xfrm>
            <a:off x="3501887" y="2255349"/>
            <a:ext cx="1467678" cy="53008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TDS 3</a:t>
            </a:r>
          </a:p>
        </p:txBody>
      </p:sp>
      <p:sp>
        <p:nvSpPr>
          <p:cNvPr id="13" name="Ellipse 12">
            <a:extLst>
              <a:ext uri="{FF2B5EF4-FFF2-40B4-BE49-F238E27FC236}">
                <a16:creationId xmlns:a16="http://schemas.microsoft.com/office/drawing/2014/main" id="{8BDCB6B5-6666-44D0-9EA0-804486DBCD16}"/>
              </a:ext>
            </a:extLst>
          </p:cNvPr>
          <p:cNvSpPr/>
          <p:nvPr>
            <p:custDataLst>
              <p:tags r:id="rId5"/>
            </p:custDataLst>
          </p:nvPr>
        </p:nvSpPr>
        <p:spPr>
          <a:xfrm>
            <a:off x="3501887" y="3064147"/>
            <a:ext cx="1467678" cy="53008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TDS 4</a:t>
            </a:r>
          </a:p>
        </p:txBody>
      </p:sp>
      <p:sp>
        <p:nvSpPr>
          <p:cNvPr id="14" name="Ellipse 13">
            <a:extLst>
              <a:ext uri="{FF2B5EF4-FFF2-40B4-BE49-F238E27FC236}">
                <a16:creationId xmlns:a16="http://schemas.microsoft.com/office/drawing/2014/main" id="{1DD920BE-C8D4-4139-BBFA-E985020F1041}"/>
              </a:ext>
            </a:extLst>
          </p:cNvPr>
          <p:cNvSpPr/>
          <p:nvPr>
            <p:custDataLst>
              <p:tags r:id="rId6"/>
            </p:custDataLst>
          </p:nvPr>
        </p:nvSpPr>
        <p:spPr>
          <a:xfrm>
            <a:off x="3501887" y="3989936"/>
            <a:ext cx="1467678" cy="53008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TDS 5</a:t>
            </a:r>
          </a:p>
        </p:txBody>
      </p:sp>
      <p:sp>
        <p:nvSpPr>
          <p:cNvPr id="15" name="Ellipse 14">
            <a:extLst>
              <a:ext uri="{FF2B5EF4-FFF2-40B4-BE49-F238E27FC236}">
                <a16:creationId xmlns:a16="http://schemas.microsoft.com/office/drawing/2014/main" id="{DAE70418-A28C-4FF8-A128-4F3ECB912B76}"/>
              </a:ext>
            </a:extLst>
          </p:cNvPr>
          <p:cNvSpPr/>
          <p:nvPr>
            <p:custDataLst>
              <p:tags r:id="rId7"/>
            </p:custDataLst>
          </p:nvPr>
        </p:nvSpPr>
        <p:spPr>
          <a:xfrm>
            <a:off x="3501887" y="4650681"/>
            <a:ext cx="1467678" cy="53008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TDS 6</a:t>
            </a:r>
          </a:p>
        </p:txBody>
      </p:sp>
      <p:sp>
        <p:nvSpPr>
          <p:cNvPr id="16" name="Ellipse 15">
            <a:extLst>
              <a:ext uri="{FF2B5EF4-FFF2-40B4-BE49-F238E27FC236}">
                <a16:creationId xmlns:a16="http://schemas.microsoft.com/office/drawing/2014/main" id="{13388B72-92F9-468C-800D-5690C45F2B57}"/>
              </a:ext>
            </a:extLst>
          </p:cNvPr>
          <p:cNvSpPr/>
          <p:nvPr>
            <p:custDataLst>
              <p:tags r:id="rId8"/>
            </p:custDataLst>
          </p:nvPr>
        </p:nvSpPr>
        <p:spPr>
          <a:xfrm>
            <a:off x="3501887" y="5592001"/>
            <a:ext cx="1467678" cy="53008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TDS 7</a:t>
            </a:r>
          </a:p>
        </p:txBody>
      </p:sp>
      <p:sp>
        <p:nvSpPr>
          <p:cNvPr id="17" name="Ellipse 16">
            <a:extLst>
              <a:ext uri="{FF2B5EF4-FFF2-40B4-BE49-F238E27FC236}">
                <a16:creationId xmlns:a16="http://schemas.microsoft.com/office/drawing/2014/main" id="{D815F312-2809-4FF1-B4D2-9CE9B5167F04}"/>
              </a:ext>
            </a:extLst>
          </p:cNvPr>
          <p:cNvSpPr/>
          <p:nvPr>
            <p:custDataLst>
              <p:tags r:id="rId9"/>
            </p:custDataLst>
          </p:nvPr>
        </p:nvSpPr>
        <p:spPr>
          <a:xfrm>
            <a:off x="3501887" y="6261652"/>
            <a:ext cx="1467678" cy="53008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TDS 8-9</a:t>
            </a:r>
          </a:p>
        </p:txBody>
      </p:sp>
      <p:sp>
        <p:nvSpPr>
          <p:cNvPr id="18" name="Ellipse 17">
            <a:extLst>
              <a:ext uri="{FF2B5EF4-FFF2-40B4-BE49-F238E27FC236}">
                <a16:creationId xmlns:a16="http://schemas.microsoft.com/office/drawing/2014/main" id="{53328B12-DBCF-4DB1-BFB9-0B5C26DD7194}"/>
              </a:ext>
            </a:extLst>
          </p:cNvPr>
          <p:cNvSpPr/>
          <p:nvPr>
            <p:custDataLst>
              <p:tags r:id="rId10"/>
            </p:custDataLst>
          </p:nvPr>
        </p:nvSpPr>
        <p:spPr>
          <a:xfrm>
            <a:off x="300251" y="63242"/>
            <a:ext cx="3201635" cy="12048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Formation  à </a:t>
            </a:r>
          </a:p>
          <a:p>
            <a:pPr algn="ctr"/>
            <a:r>
              <a:rPr lang="fr-FR" b="1" dirty="0"/>
              <a:t>l’auto-explicitation</a:t>
            </a:r>
          </a:p>
          <a:p>
            <a:pPr algn="ctr"/>
            <a:r>
              <a:rPr lang="fr-FR" dirty="0"/>
              <a:t> (P. </a:t>
            </a:r>
            <a:r>
              <a:rPr lang="fr-FR" dirty="0" err="1"/>
              <a:t>Vermersch</a:t>
            </a:r>
            <a:r>
              <a:rPr lang="fr-FR" dirty="0"/>
              <a:t>)</a:t>
            </a:r>
          </a:p>
          <a:p>
            <a:pPr algn="ctr"/>
            <a:r>
              <a:rPr lang="fr-FR" dirty="0"/>
              <a:t>Juillet 2018</a:t>
            </a:r>
          </a:p>
        </p:txBody>
      </p:sp>
      <p:sp>
        <p:nvSpPr>
          <p:cNvPr id="19" name="Ellipse 18">
            <a:extLst>
              <a:ext uri="{FF2B5EF4-FFF2-40B4-BE49-F238E27FC236}">
                <a16:creationId xmlns:a16="http://schemas.microsoft.com/office/drawing/2014/main" id="{8EE89786-5C44-4951-AD70-8021C739899F}"/>
              </a:ext>
            </a:extLst>
          </p:cNvPr>
          <p:cNvSpPr/>
          <p:nvPr>
            <p:custDataLst>
              <p:tags r:id="rId11"/>
            </p:custDataLst>
          </p:nvPr>
        </p:nvSpPr>
        <p:spPr>
          <a:xfrm>
            <a:off x="300251" y="1455248"/>
            <a:ext cx="3052549" cy="185066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err="1"/>
              <a:t>Co-animation</a:t>
            </a:r>
            <a:r>
              <a:rPr lang="fr-FR" dirty="0"/>
              <a:t> </a:t>
            </a:r>
            <a:r>
              <a:rPr lang="fr-FR" sz="1600" b="1" dirty="0"/>
              <a:t>L'empathie pour mieux apprendre à l'école</a:t>
            </a:r>
            <a:endParaRPr lang="fr-FR" sz="1600" dirty="0"/>
          </a:p>
          <a:p>
            <a:pPr algn="ctr"/>
            <a:r>
              <a:rPr lang="fr-FR" sz="1600" dirty="0"/>
              <a:t>(</a:t>
            </a:r>
            <a:r>
              <a:rPr lang="fr-FR" sz="1600" dirty="0" err="1"/>
              <a:t>dir</a:t>
            </a:r>
            <a:r>
              <a:rPr lang="fr-FR" sz="1600" dirty="0"/>
              <a:t>. J. Aden &amp; </a:t>
            </a:r>
          </a:p>
          <a:p>
            <a:pPr algn="ctr"/>
            <a:r>
              <a:rPr lang="fr-FR" sz="1600" dirty="0"/>
              <a:t>S. </a:t>
            </a:r>
            <a:r>
              <a:rPr lang="fr-FR" sz="1600" dirty="0" err="1"/>
              <a:t>Eschenauer</a:t>
            </a:r>
            <a:r>
              <a:rPr lang="fr-FR" sz="1600" dirty="0"/>
              <a:t>) </a:t>
            </a:r>
          </a:p>
        </p:txBody>
      </p:sp>
      <p:sp>
        <p:nvSpPr>
          <p:cNvPr id="20" name="Ellipse 19">
            <a:extLst>
              <a:ext uri="{FF2B5EF4-FFF2-40B4-BE49-F238E27FC236}">
                <a16:creationId xmlns:a16="http://schemas.microsoft.com/office/drawing/2014/main" id="{6611BA67-DF6A-4077-A78E-DE70AD2D3754}"/>
              </a:ext>
            </a:extLst>
          </p:cNvPr>
          <p:cNvSpPr/>
          <p:nvPr>
            <p:custDataLst>
              <p:tags r:id="rId12"/>
            </p:custDataLst>
          </p:nvPr>
        </p:nvSpPr>
        <p:spPr>
          <a:xfrm>
            <a:off x="300252" y="4514116"/>
            <a:ext cx="3039296" cy="185066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err="1"/>
              <a:t>Co-animation</a:t>
            </a:r>
            <a:r>
              <a:rPr lang="fr-FR" dirty="0"/>
              <a:t> </a:t>
            </a:r>
            <a:r>
              <a:rPr lang="fr-FR" sz="1600" b="1" dirty="0"/>
              <a:t>L'empathie pour mieux apprendre à l'école</a:t>
            </a:r>
            <a:endParaRPr lang="fr-FR" sz="1600" dirty="0"/>
          </a:p>
          <a:p>
            <a:pPr algn="ctr"/>
            <a:r>
              <a:rPr lang="fr-FR" sz="1600" dirty="0"/>
              <a:t>(</a:t>
            </a:r>
            <a:r>
              <a:rPr lang="fr-FR" sz="1600" dirty="0" err="1"/>
              <a:t>dir</a:t>
            </a:r>
            <a:r>
              <a:rPr lang="fr-FR" sz="1600" dirty="0"/>
              <a:t>. J. Aden &amp; </a:t>
            </a:r>
          </a:p>
          <a:p>
            <a:pPr algn="ctr"/>
            <a:r>
              <a:rPr lang="fr-FR" sz="1600" dirty="0"/>
              <a:t>S. </a:t>
            </a:r>
            <a:r>
              <a:rPr lang="fr-FR" sz="1600" dirty="0" err="1"/>
              <a:t>Eschenauer</a:t>
            </a:r>
            <a:r>
              <a:rPr lang="fr-FR" sz="1600" dirty="0"/>
              <a:t>) </a:t>
            </a:r>
          </a:p>
          <a:p>
            <a:pPr algn="ctr"/>
            <a:endParaRPr lang="fr-FR" dirty="0"/>
          </a:p>
        </p:txBody>
      </p:sp>
      <p:sp>
        <p:nvSpPr>
          <p:cNvPr id="21" name="Ellipse 20">
            <a:extLst>
              <a:ext uri="{FF2B5EF4-FFF2-40B4-BE49-F238E27FC236}">
                <a16:creationId xmlns:a16="http://schemas.microsoft.com/office/drawing/2014/main" id="{11DA72CA-8093-4548-A843-2E9859BADDAF}"/>
              </a:ext>
            </a:extLst>
          </p:cNvPr>
          <p:cNvSpPr/>
          <p:nvPr>
            <p:custDataLst>
              <p:tags r:id="rId13"/>
            </p:custDataLst>
          </p:nvPr>
        </p:nvSpPr>
        <p:spPr>
          <a:xfrm>
            <a:off x="8484703" y="4024921"/>
            <a:ext cx="2908853" cy="134220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t>Master </a:t>
            </a:r>
            <a:r>
              <a:rPr lang="fr-FR" b="1" dirty="0" err="1"/>
              <a:t>Art’Enact</a:t>
            </a:r>
            <a:r>
              <a:rPr lang="fr-FR" b="1" dirty="0"/>
              <a:t> </a:t>
            </a:r>
            <a:r>
              <a:rPr lang="fr-FR" dirty="0"/>
              <a:t>(</a:t>
            </a:r>
            <a:r>
              <a:rPr lang="fr-FR" dirty="0" err="1"/>
              <a:t>dir</a:t>
            </a:r>
            <a:r>
              <a:rPr lang="fr-FR" dirty="0"/>
              <a:t>. J. Aden)</a:t>
            </a:r>
          </a:p>
          <a:p>
            <a:pPr algn="ctr"/>
            <a:r>
              <a:rPr lang="fr-FR" dirty="0"/>
              <a:t>27 et 28 fév. 2019</a:t>
            </a:r>
          </a:p>
        </p:txBody>
      </p:sp>
      <p:sp>
        <p:nvSpPr>
          <p:cNvPr id="22" name="Ellipse 21">
            <a:extLst>
              <a:ext uri="{FF2B5EF4-FFF2-40B4-BE49-F238E27FC236}">
                <a16:creationId xmlns:a16="http://schemas.microsoft.com/office/drawing/2014/main" id="{85B8C451-79F2-4BFA-9712-46D8BD61FEE7}"/>
              </a:ext>
            </a:extLst>
          </p:cNvPr>
          <p:cNvSpPr/>
          <p:nvPr>
            <p:custDataLst>
              <p:tags r:id="rId14"/>
            </p:custDataLst>
          </p:nvPr>
        </p:nvSpPr>
        <p:spPr>
          <a:xfrm>
            <a:off x="8484703" y="5479971"/>
            <a:ext cx="2908853" cy="134220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t>Master </a:t>
            </a:r>
            <a:r>
              <a:rPr lang="fr-FR" b="1" dirty="0" err="1"/>
              <a:t>Art’Enact</a:t>
            </a:r>
            <a:endParaRPr lang="fr-FR" b="1" dirty="0"/>
          </a:p>
          <a:p>
            <a:pPr algn="ctr"/>
            <a:r>
              <a:rPr lang="fr-FR" dirty="0"/>
              <a:t>(</a:t>
            </a:r>
            <a:r>
              <a:rPr lang="fr-FR" dirty="0" err="1"/>
              <a:t>dir</a:t>
            </a:r>
            <a:r>
              <a:rPr lang="fr-FR" dirty="0"/>
              <a:t>. J. Aden)</a:t>
            </a:r>
          </a:p>
          <a:p>
            <a:pPr algn="ctr"/>
            <a:r>
              <a:rPr lang="fr-FR" dirty="0"/>
              <a:t>23, 24 et 25 mars </a:t>
            </a:r>
          </a:p>
        </p:txBody>
      </p:sp>
      <p:sp>
        <p:nvSpPr>
          <p:cNvPr id="2" name="Espace réservé du pied de page 1">
            <a:extLst>
              <a:ext uri="{FF2B5EF4-FFF2-40B4-BE49-F238E27FC236}">
                <a16:creationId xmlns:a16="http://schemas.microsoft.com/office/drawing/2014/main" id="{79CE5512-33FA-4940-BE39-8F48CAFFE4D1}"/>
              </a:ext>
            </a:extLst>
          </p:cNvPr>
          <p:cNvSpPr>
            <a:spLocks noGrp="1"/>
          </p:cNvSpPr>
          <p:nvPr>
            <p:ph type="ftr" sz="quarter" idx="11"/>
          </p:nvPr>
        </p:nvSpPr>
        <p:spPr/>
        <p:txBody>
          <a:bodyPr/>
          <a:lstStyle/>
          <a:p>
            <a:r>
              <a:rPr lang="fr-FR"/>
              <a:t>ana.castelo@univ-lille.fr</a:t>
            </a:r>
          </a:p>
        </p:txBody>
      </p:sp>
    </p:spTree>
    <p:extLst>
      <p:ext uri="{BB962C8B-B14F-4D97-AF65-F5344CB8AC3E}">
        <p14:creationId xmlns:p14="http://schemas.microsoft.com/office/powerpoint/2010/main" val="4122902483"/>
      </p:ext>
    </p:extLst>
  </p:cSld>
  <p:clrMapOvr>
    <a:masterClrMapping/>
  </p:clrMapOvr>
  <mc:AlternateContent xmlns:mc="http://schemas.openxmlformats.org/markup-compatibility/2006" xmlns:p14="http://schemas.microsoft.com/office/powerpoint/2010/main">
    <mc:Choice Requires="p14">
      <p:transition spd="slow" p14:dur="2000" advTm="1390"/>
    </mc:Choice>
    <mc:Fallback xmlns="">
      <p:transition spd="slow" advTm="13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DE8DE2-A59D-4A8A-8482-44E835615B1C}"/>
              </a:ext>
            </a:extLst>
          </p:cNvPr>
          <p:cNvSpPr>
            <a:spLocks noGrp="1"/>
          </p:cNvSpPr>
          <p:nvPr>
            <p:ph type="title"/>
            <p:custDataLst>
              <p:tags r:id="rId2"/>
            </p:custDataLst>
          </p:nvPr>
        </p:nvSpPr>
        <p:spPr>
          <a:xfrm>
            <a:off x="839788" y="120317"/>
            <a:ext cx="11047408" cy="867108"/>
          </a:xfrm>
        </p:spPr>
        <p:txBody>
          <a:bodyPr>
            <a:noAutofit/>
          </a:bodyPr>
          <a:lstStyle/>
          <a:p>
            <a:r>
              <a:rPr lang="fr-FR" b="1" dirty="0"/>
              <a:t>Une étude de cas à la croisée de l’entretien d’explicitation et de l’auto-explicitation. Lola et l’enseignante</a:t>
            </a:r>
          </a:p>
        </p:txBody>
      </p:sp>
      <p:sp>
        <p:nvSpPr>
          <p:cNvPr id="3" name="Espace réservé du contenu 2">
            <a:extLst>
              <a:ext uri="{FF2B5EF4-FFF2-40B4-BE49-F238E27FC236}">
                <a16:creationId xmlns:a16="http://schemas.microsoft.com/office/drawing/2014/main" id="{E14CD49C-CDF4-4968-9AC6-3571EF3F6656}"/>
              </a:ext>
            </a:extLst>
          </p:cNvPr>
          <p:cNvSpPr>
            <a:spLocks noGrp="1"/>
          </p:cNvSpPr>
          <p:nvPr>
            <p:ph type="body" sz="half" idx="2"/>
            <p:custDataLst>
              <p:tags r:id="rId3"/>
            </p:custDataLst>
          </p:nvPr>
        </p:nvSpPr>
        <p:spPr>
          <a:xfrm>
            <a:off x="839788" y="1091822"/>
            <a:ext cx="6145628" cy="5645861"/>
          </a:xfrm>
        </p:spPr>
        <p:txBody>
          <a:bodyPr>
            <a:normAutofit fontScale="40000" lnSpcReduction="20000"/>
          </a:bodyPr>
          <a:lstStyle/>
          <a:p>
            <a:r>
              <a:rPr lang="fr-FR" sz="6000" b="1" dirty="0"/>
              <a:t>Séance 4: </a:t>
            </a:r>
            <a:r>
              <a:rPr lang="fr-FR" sz="6000" b="1" i="1" dirty="0"/>
              <a:t>La </a:t>
            </a:r>
            <a:r>
              <a:rPr lang="fr-FR" sz="6000" b="1" i="1" dirty="0" err="1"/>
              <a:t>luz</a:t>
            </a:r>
            <a:r>
              <a:rPr lang="fr-FR" sz="6000" b="1" i="1" dirty="0"/>
              <a:t> es </a:t>
            </a:r>
            <a:r>
              <a:rPr lang="fr-FR" sz="6000" b="1" i="1" dirty="0" err="1"/>
              <a:t>como</a:t>
            </a:r>
            <a:r>
              <a:rPr lang="fr-FR" sz="6000" b="1" i="1" dirty="0"/>
              <a:t> el </a:t>
            </a:r>
            <a:r>
              <a:rPr lang="fr-FR" sz="6000" b="1" i="1" dirty="0" err="1"/>
              <a:t>agua</a:t>
            </a:r>
            <a:r>
              <a:rPr lang="fr-FR" sz="6000" b="1" dirty="0"/>
              <a:t>, G. Márquez</a:t>
            </a:r>
          </a:p>
          <a:p>
            <a:pPr algn="just"/>
            <a:endParaRPr lang="fr-FR" sz="2300" b="1" dirty="0"/>
          </a:p>
          <a:p>
            <a:pPr algn="just"/>
            <a:r>
              <a:rPr lang="fr-FR" sz="5000" b="1" dirty="0"/>
              <a:t>L’enseignante (</a:t>
            </a:r>
            <a:r>
              <a:rPr lang="fr-FR" sz="5000" dirty="0"/>
              <a:t>extrait de l’auto-explicitation)</a:t>
            </a:r>
          </a:p>
          <a:p>
            <a:pPr marL="0" indent="0" algn="just">
              <a:buNone/>
            </a:pPr>
            <a:r>
              <a:rPr lang="fr-FR" sz="4500" b="1" dirty="0"/>
              <a:t>1</a:t>
            </a:r>
            <a:r>
              <a:rPr lang="fr-FR" sz="4500" b="1" baseline="30000" dirty="0"/>
              <a:t>er</a:t>
            </a:r>
            <a:r>
              <a:rPr lang="fr-FR" sz="4500" b="1" dirty="0"/>
              <a:t> moment auto-explicité: </a:t>
            </a:r>
            <a:r>
              <a:rPr lang="fr-FR" sz="4500" i="1" dirty="0"/>
              <a:t>Avant de se mettre en mouvement.</a:t>
            </a:r>
            <a:endParaRPr lang="fr-FR" sz="4500" dirty="0"/>
          </a:p>
          <a:p>
            <a:pPr marL="0" indent="0" algn="just">
              <a:buNone/>
            </a:pPr>
            <a:r>
              <a:rPr lang="fr-FR" sz="4500" b="1" dirty="0">
                <a:solidFill>
                  <a:srgbClr val="FF0000"/>
                </a:solidFill>
              </a:rPr>
              <a:t>2</a:t>
            </a:r>
            <a:r>
              <a:rPr lang="fr-FR" sz="4500" b="1" baseline="30000" dirty="0">
                <a:solidFill>
                  <a:srgbClr val="FF0000"/>
                </a:solidFill>
              </a:rPr>
              <a:t>ème</a:t>
            </a:r>
            <a:r>
              <a:rPr lang="fr-FR" sz="4500" b="1" dirty="0">
                <a:solidFill>
                  <a:srgbClr val="FF0000"/>
                </a:solidFill>
              </a:rPr>
              <a:t> moment: phonologie de l’espagnol</a:t>
            </a:r>
          </a:p>
          <a:p>
            <a:pPr marL="0" indent="0" algn="just">
              <a:buNone/>
            </a:pPr>
            <a:r>
              <a:rPr lang="fr-FR" sz="4500" dirty="0"/>
              <a:t> « </a:t>
            </a:r>
            <a:r>
              <a:rPr lang="fr-FR" sz="4500" i="1" dirty="0"/>
              <a:t>L’enseignante est dans la salle, elle marche avec ses étudiants et prononce les phrases d’un texte littéraire […], elle regarde son texte, mais elle est attentive au groupe, sans les regarder directement elle les voit faire, elle est avec eux, elle fait avec eux, ils font tous pareil. […].Elle s’approche d’une étudiante, en marchant, elle continue à marcher au rythme de l’étudiante, elles marchent à deux, elle lit la phrase de l’étudiante pour l’accompagner avec la prononciation. […] Elle est attentive au regard d’Alice. Elles s’écoutent, elles marchent ensemble. Elle s’approche lentement en faisant attention quand elle s’approche de ne pas rentrer dans l’espace de l’étudiante. Elle lui parle […], elle fait un geste et lui demande si elle peut lire sa phrase, elle regarde le fragment d’Alice, Alice tient le fragment, elles sont à deux, elles marchent ensemble […] ».</a:t>
            </a:r>
            <a:endParaRPr lang="fr-FR" sz="4500" dirty="0"/>
          </a:p>
          <a:p>
            <a:pPr marL="0" indent="0" algn="just">
              <a:buNone/>
            </a:pPr>
            <a:r>
              <a:rPr lang="fr-FR" sz="4500" b="1" dirty="0">
                <a:solidFill>
                  <a:srgbClr val="FF0000"/>
                </a:solidFill>
              </a:rPr>
              <a:t>3</a:t>
            </a:r>
            <a:r>
              <a:rPr lang="fr-FR" sz="4500" b="1" baseline="30000" dirty="0">
                <a:solidFill>
                  <a:srgbClr val="FF0000"/>
                </a:solidFill>
              </a:rPr>
              <a:t>ème</a:t>
            </a:r>
            <a:r>
              <a:rPr lang="fr-FR" sz="4500" b="1" dirty="0">
                <a:solidFill>
                  <a:srgbClr val="FF0000"/>
                </a:solidFill>
              </a:rPr>
              <a:t> moment: trouver du sens</a:t>
            </a:r>
          </a:p>
          <a:p>
            <a:pPr marL="0" indent="0" algn="just">
              <a:buNone/>
            </a:pPr>
            <a:r>
              <a:rPr lang="fr-FR" sz="4500" i="1" dirty="0"/>
              <a:t>Il restait environ 10 minutes et l’enseignante voulait les relier avec eux-mêmes et avec le début de la séance. Proposition d’un accompagnement inspiré de l’accompagnement de « l’explicitation ». </a:t>
            </a:r>
            <a:endParaRPr lang="fr-FR" sz="4500" dirty="0"/>
          </a:p>
        </p:txBody>
      </p:sp>
      <p:sp>
        <p:nvSpPr>
          <p:cNvPr id="5" name="Rectangle 4">
            <a:extLst>
              <a:ext uri="{FF2B5EF4-FFF2-40B4-BE49-F238E27FC236}">
                <a16:creationId xmlns:a16="http://schemas.microsoft.com/office/drawing/2014/main" id="{0A75D7C6-16C8-4368-81B8-C96CBB9CE960}"/>
              </a:ext>
            </a:extLst>
          </p:cNvPr>
          <p:cNvSpPr/>
          <p:nvPr>
            <p:custDataLst>
              <p:tags r:id="rId4"/>
            </p:custDataLst>
          </p:nvPr>
        </p:nvSpPr>
        <p:spPr>
          <a:xfrm>
            <a:off x="7525061" y="1091822"/>
            <a:ext cx="4182254" cy="1323439"/>
          </a:xfrm>
          <a:prstGeom prst="rect">
            <a:avLst/>
          </a:prstGeom>
        </p:spPr>
        <p:txBody>
          <a:bodyPr wrap="square">
            <a:spAutoFit/>
          </a:bodyPr>
          <a:lstStyle/>
          <a:p>
            <a:pPr algn="just"/>
            <a:r>
              <a:rPr lang="fr-FR" sz="2000" b="1" dirty="0"/>
              <a:t>LOLA </a:t>
            </a:r>
            <a:r>
              <a:rPr lang="fr-FR" sz="2000" dirty="0"/>
              <a:t>Extrait de l’entretien d’explicitation (EDE). (Thèse Castelo, A. En cours). </a:t>
            </a:r>
          </a:p>
          <a:p>
            <a:pPr algn="just"/>
            <a:endParaRPr lang="fr-FR" sz="2000" i="1" dirty="0"/>
          </a:p>
        </p:txBody>
      </p:sp>
      <p:sp>
        <p:nvSpPr>
          <p:cNvPr id="8" name="Bulle narrative : ronde 7">
            <a:extLst>
              <a:ext uri="{FF2B5EF4-FFF2-40B4-BE49-F238E27FC236}">
                <a16:creationId xmlns:a16="http://schemas.microsoft.com/office/drawing/2014/main" id="{CF246A18-BE4A-4639-B548-A6E964C39872}"/>
              </a:ext>
            </a:extLst>
          </p:cNvPr>
          <p:cNvSpPr/>
          <p:nvPr/>
        </p:nvSpPr>
        <p:spPr>
          <a:xfrm>
            <a:off x="7345179" y="2105723"/>
            <a:ext cx="4542017" cy="4631960"/>
          </a:xfrm>
          <a:prstGeom prst="wedgeEllipseCallout">
            <a:avLst>
              <a:gd name="adj1" fmla="val -38314"/>
              <a:gd name="adj2" fmla="val -4576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i="1" dirty="0">
                <a:solidFill>
                  <a:schemeClr val="tx1"/>
                </a:solidFill>
              </a:rPr>
              <a:t>« Je marche dans la salle, j’essaye de caser les cercles parce qu’on a souvent tendance à tourner en rond et j’essaye de traverser, de croiser d’autres gens, parce que j’aime, en fait j’aime quand c’est collectif. Je me sens bien dans ce collectif, du coup, enfin quand je dis dans ce collectif c’est avec ces personnes et de ce fait je vais à la rencontre de tout le monde, enfin j’essaye, j’aime bien »</a:t>
            </a:r>
            <a:endParaRPr lang="fr-FR" dirty="0">
              <a:solidFill>
                <a:schemeClr val="tx1"/>
              </a:solidFill>
            </a:endParaRPr>
          </a:p>
        </p:txBody>
      </p:sp>
      <p:sp>
        <p:nvSpPr>
          <p:cNvPr id="4" name="Espace réservé du pied de page 3">
            <a:extLst>
              <a:ext uri="{FF2B5EF4-FFF2-40B4-BE49-F238E27FC236}">
                <a16:creationId xmlns:a16="http://schemas.microsoft.com/office/drawing/2014/main" id="{EADD00F2-872A-46E6-8D48-90727BFC2AD0}"/>
              </a:ext>
            </a:extLst>
          </p:cNvPr>
          <p:cNvSpPr>
            <a:spLocks noGrp="1"/>
          </p:cNvSpPr>
          <p:nvPr>
            <p:ph type="ftr" sz="quarter" idx="11"/>
          </p:nvPr>
        </p:nvSpPr>
        <p:spPr/>
        <p:txBody>
          <a:bodyPr/>
          <a:lstStyle/>
          <a:p>
            <a:r>
              <a:rPr lang="fr-FR"/>
              <a:t>ana.castelo@univ-lille.fr</a:t>
            </a:r>
          </a:p>
        </p:txBody>
      </p:sp>
    </p:spTree>
    <p:custDataLst>
      <p:tags r:id="rId1"/>
    </p:custDataLst>
    <p:extLst>
      <p:ext uri="{BB962C8B-B14F-4D97-AF65-F5344CB8AC3E}">
        <p14:creationId xmlns:p14="http://schemas.microsoft.com/office/powerpoint/2010/main" val="4132621661"/>
      </p:ext>
    </p:extLst>
  </p:cSld>
  <p:clrMapOvr>
    <a:masterClrMapping/>
  </p:clrMapOvr>
  <mc:AlternateContent xmlns:mc="http://schemas.openxmlformats.org/markup-compatibility/2006" xmlns:p14="http://schemas.microsoft.com/office/powerpoint/2010/main">
    <mc:Choice Requires="p14">
      <p:transition spd="slow" p14:dur="2000" advTm="288268"/>
    </mc:Choice>
    <mc:Fallback xmlns="">
      <p:transition spd="slow" advTm="2882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extLst mod="1">
    <p:ext uri="{E180D4A7-C9FB-4DFB-919C-405C955672EB}">
      <p14:showEvtLst xmlns:p14="http://schemas.microsoft.com/office/powerpoint/2010/main">
        <p14:playEvt time="2706" objId="7"/>
        <p14:stopEvt time="29007" objId="7"/>
        <p14:playEvt time="171547" objId="8"/>
        <p14:stopEvt time="282372" objId="8"/>
        <p14:playEvt time="285624" objId="7"/>
        <p14:playEvt time="286809" objId="8"/>
        <p14:stopEvt time="288268" objId="7"/>
        <p14:stopEvt time="288268" objId="8"/>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3">
            <a:extLst>
              <a:ext uri="{FF2B5EF4-FFF2-40B4-BE49-F238E27FC236}">
                <a16:creationId xmlns:a16="http://schemas.microsoft.com/office/drawing/2014/main" id="{612438A2-2631-4FEE-AB93-1C677533B70A}"/>
              </a:ext>
            </a:extLst>
          </p:cNvPr>
          <p:cNvPicPr>
            <a:picLocks/>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4367903" y="876606"/>
            <a:ext cx="7306293" cy="5266544"/>
          </a:xfrm>
          <a:prstGeom prst="rect">
            <a:avLst/>
          </a:prstGeom>
          <a:noFill/>
          <a:ln>
            <a:noFill/>
          </a:ln>
        </p:spPr>
      </p:pic>
      <p:sp>
        <p:nvSpPr>
          <p:cNvPr id="2" name="Rectangle 1">
            <a:extLst>
              <a:ext uri="{FF2B5EF4-FFF2-40B4-BE49-F238E27FC236}">
                <a16:creationId xmlns:a16="http://schemas.microsoft.com/office/drawing/2014/main" id="{55F39799-4218-4D82-A3FA-39E4784CC6B9}"/>
              </a:ext>
            </a:extLst>
          </p:cNvPr>
          <p:cNvSpPr/>
          <p:nvPr>
            <p:custDataLst>
              <p:tags r:id="rId3"/>
            </p:custDataLst>
          </p:nvPr>
        </p:nvSpPr>
        <p:spPr>
          <a:xfrm>
            <a:off x="360043" y="787838"/>
            <a:ext cx="3357517" cy="5632311"/>
          </a:xfrm>
          <a:prstGeom prst="rect">
            <a:avLst/>
          </a:prstGeom>
        </p:spPr>
        <p:txBody>
          <a:bodyPr wrap="square">
            <a:spAutoFit/>
          </a:bodyPr>
          <a:lstStyle/>
          <a:p>
            <a:pPr algn="just"/>
            <a:r>
              <a:rPr lang="fr-FR" b="1" dirty="0"/>
              <a:t>Ch.:  […] et ensuite, que s’est-il passé après que tu as compris le sens? </a:t>
            </a:r>
          </a:p>
          <a:p>
            <a:pPr algn="just"/>
            <a:endParaRPr lang="fr-FR" b="1" dirty="0"/>
          </a:p>
          <a:p>
            <a:pPr algn="just"/>
            <a:r>
              <a:rPr lang="fr-FR" b="1" dirty="0">
                <a:solidFill>
                  <a:srgbClr val="FF0000"/>
                </a:solidFill>
              </a:rPr>
              <a:t>LOLA</a:t>
            </a:r>
          </a:p>
          <a:p>
            <a:pPr algn="just"/>
            <a:r>
              <a:rPr lang="fr-FR" b="1" i="1" dirty="0">
                <a:solidFill>
                  <a:srgbClr val="FF0000"/>
                </a:solidFill>
              </a:rPr>
              <a:t>« bah … concrètement la suite il a fallu que je la travaille chez moi, sur le carnet encore une fois » […]</a:t>
            </a:r>
          </a:p>
          <a:p>
            <a:pPr algn="just"/>
            <a:r>
              <a:rPr lang="fr-FR" b="1" dirty="0">
                <a:solidFill>
                  <a:srgbClr val="FF0000"/>
                </a:solidFill>
              </a:rPr>
              <a:t> </a:t>
            </a:r>
          </a:p>
          <a:p>
            <a:pPr algn="just"/>
            <a:r>
              <a:rPr lang="fr-FR" b="1" i="1" dirty="0">
                <a:solidFill>
                  <a:srgbClr val="FF0000"/>
                </a:solidFill>
              </a:rPr>
              <a:t>« je dessine et je dessine le mouvement justement que j’ai vu en cours »</a:t>
            </a:r>
          </a:p>
          <a:p>
            <a:pPr algn="just"/>
            <a:r>
              <a:rPr lang="fr-FR" b="1" dirty="0">
                <a:solidFill>
                  <a:srgbClr val="FF0000"/>
                </a:solidFill>
              </a:rPr>
              <a:t>[…]</a:t>
            </a:r>
          </a:p>
          <a:p>
            <a:pPr algn="just"/>
            <a:endParaRPr lang="fr-FR" b="1" dirty="0">
              <a:solidFill>
                <a:srgbClr val="FF0000"/>
              </a:solidFill>
            </a:endParaRPr>
          </a:p>
          <a:p>
            <a:pPr algn="just"/>
            <a:r>
              <a:rPr lang="fr-FR" b="1" i="1" dirty="0">
                <a:solidFill>
                  <a:srgbClr val="FF0000"/>
                </a:solidFill>
              </a:rPr>
              <a:t>« oui, comme de vagues en fait de lumière et avec le bateau qui navigue à travers ces vagues-là et voilà, je me suis fait plaisir en fait, on peut dire ça ! »</a:t>
            </a:r>
          </a:p>
        </p:txBody>
      </p:sp>
      <p:sp>
        <p:nvSpPr>
          <p:cNvPr id="3" name="Rectangle 2">
            <a:extLst>
              <a:ext uri="{FF2B5EF4-FFF2-40B4-BE49-F238E27FC236}">
                <a16:creationId xmlns:a16="http://schemas.microsoft.com/office/drawing/2014/main" id="{37FEAF1E-EC7E-4128-BA3F-C1DCE9173B99}"/>
              </a:ext>
            </a:extLst>
          </p:cNvPr>
          <p:cNvSpPr/>
          <p:nvPr/>
        </p:nvSpPr>
        <p:spPr>
          <a:xfrm>
            <a:off x="384834" y="230276"/>
            <a:ext cx="7084247" cy="461665"/>
          </a:xfrm>
          <a:prstGeom prst="rect">
            <a:avLst/>
          </a:prstGeom>
        </p:spPr>
        <p:txBody>
          <a:bodyPr wrap="none">
            <a:spAutoFit/>
          </a:bodyPr>
          <a:lstStyle/>
          <a:p>
            <a:r>
              <a:rPr lang="fr-FR" sz="2400" b="1" dirty="0"/>
              <a:t>Là, c’était vers la fin de l’EDE, je vous laisse découvrir! </a:t>
            </a:r>
          </a:p>
        </p:txBody>
      </p:sp>
      <p:sp>
        <p:nvSpPr>
          <p:cNvPr id="4" name="Espace réservé du pied de page 3">
            <a:extLst>
              <a:ext uri="{FF2B5EF4-FFF2-40B4-BE49-F238E27FC236}">
                <a16:creationId xmlns:a16="http://schemas.microsoft.com/office/drawing/2014/main" id="{5164E514-8B2E-4040-9E41-99503F1CC6AE}"/>
              </a:ext>
            </a:extLst>
          </p:cNvPr>
          <p:cNvSpPr>
            <a:spLocks noGrp="1"/>
          </p:cNvSpPr>
          <p:nvPr>
            <p:ph type="ftr" sz="quarter" idx="11"/>
          </p:nvPr>
        </p:nvSpPr>
        <p:spPr/>
        <p:txBody>
          <a:bodyPr/>
          <a:lstStyle/>
          <a:p>
            <a:r>
              <a:rPr lang="fr-FR"/>
              <a:t>ana.castelo@univ-lille.fr</a:t>
            </a:r>
          </a:p>
        </p:txBody>
      </p:sp>
    </p:spTree>
    <p:custDataLst>
      <p:tags r:id="rId1"/>
    </p:custDataLst>
    <p:extLst>
      <p:ext uri="{BB962C8B-B14F-4D97-AF65-F5344CB8AC3E}">
        <p14:creationId xmlns:p14="http://schemas.microsoft.com/office/powerpoint/2010/main" val="1672237228"/>
      </p:ext>
    </p:extLst>
  </p:cSld>
  <p:clrMapOvr>
    <a:masterClrMapping/>
  </p:clrMapOvr>
  <mc:AlternateContent xmlns:mc="http://schemas.openxmlformats.org/markup-compatibility/2006" xmlns:p14="http://schemas.microsoft.com/office/powerpoint/2010/main">
    <mc:Choice Requires="p14">
      <p:transition spd="slow" p14:dur="2000" advTm="157178"/>
    </mc:Choice>
    <mc:Fallback xmlns="">
      <p:transition spd="slow" advTm="157178"/>
    </mc:Fallback>
  </mc:AlternateContent>
  <p:extLst mod="1">
    <p:ext uri="{E180D4A7-C9FB-4DFB-919C-405C955672EB}">
      <p14:showEvtLst xmlns:p14="http://schemas.microsoft.com/office/powerpoint/2010/main">
        <p14:playEvt time="5234" objId="6"/>
        <p14:stopEvt time="153898" objId="6"/>
        <p14:playEvt time="156440" objId="6"/>
        <p14:stopEvt time="157178" objId="6"/>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4"/>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4"/>
</p:tagLst>
</file>

<file path=ppt/tags/tag21.xml><?xml version="1.0" encoding="utf-8"?>
<p:tagLst xmlns:a="http://schemas.openxmlformats.org/drawingml/2006/main" xmlns:r="http://schemas.openxmlformats.org/officeDocument/2006/relationships" xmlns:p="http://schemas.openxmlformats.org/presentationml/2006/main">
  <p:tag name="NUM" val="5"/>
</p:tagLst>
</file>

<file path=ppt/tags/tag22.xml><?xml version="1.0" encoding="utf-8"?>
<p:tagLst xmlns:a="http://schemas.openxmlformats.org/drawingml/2006/main" xmlns:r="http://schemas.openxmlformats.org/officeDocument/2006/relationships" xmlns:p="http://schemas.openxmlformats.org/presentationml/2006/main">
  <p:tag name="NUM" val="6"/>
</p:tagLst>
</file>

<file path=ppt/tags/tag23.xml><?xml version="1.0" encoding="utf-8"?>
<p:tagLst xmlns:a="http://schemas.openxmlformats.org/drawingml/2006/main" xmlns:r="http://schemas.openxmlformats.org/officeDocument/2006/relationships" xmlns:p="http://schemas.openxmlformats.org/presentationml/2006/main">
  <p:tag name="NUM" val="7"/>
</p:tagLst>
</file>

<file path=ppt/tags/tag24.xml><?xml version="1.0" encoding="utf-8"?>
<p:tagLst xmlns:a="http://schemas.openxmlformats.org/drawingml/2006/main" xmlns:r="http://schemas.openxmlformats.org/officeDocument/2006/relationships" xmlns:p="http://schemas.openxmlformats.org/presentationml/2006/main">
  <p:tag name="NUM" val="8"/>
</p:tagLst>
</file>

<file path=ppt/tags/tag25.xml><?xml version="1.0" encoding="utf-8"?>
<p:tagLst xmlns:a="http://schemas.openxmlformats.org/drawingml/2006/main" xmlns:r="http://schemas.openxmlformats.org/officeDocument/2006/relationships" xmlns:p="http://schemas.openxmlformats.org/presentationml/2006/main">
  <p:tag name="NUM" val="9"/>
</p:tagLst>
</file>

<file path=ppt/tags/tag26.xml><?xml version="1.0" encoding="utf-8"?>
<p:tagLst xmlns:a="http://schemas.openxmlformats.org/drawingml/2006/main" xmlns:r="http://schemas.openxmlformats.org/officeDocument/2006/relationships" xmlns:p="http://schemas.openxmlformats.org/presentationml/2006/main">
  <p:tag name="NUM" val="10"/>
</p:tagLst>
</file>

<file path=ppt/tags/tag27.xml><?xml version="1.0" encoding="utf-8"?>
<p:tagLst xmlns:a="http://schemas.openxmlformats.org/drawingml/2006/main" xmlns:r="http://schemas.openxmlformats.org/officeDocument/2006/relationships" xmlns:p="http://schemas.openxmlformats.org/presentationml/2006/main">
  <p:tag name="NUM" val="11"/>
</p:tagLst>
</file>

<file path=ppt/tags/tag28.xml><?xml version="1.0" encoding="utf-8"?>
<p:tagLst xmlns:a="http://schemas.openxmlformats.org/drawingml/2006/main" xmlns:r="http://schemas.openxmlformats.org/officeDocument/2006/relationships" xmlns:p="http://schemas.openxmlformats.org/presentationml/2006/main">
  <p:tag name="NUM" val="12"/>
</p:tagLst>
</file>

<file path=ppt/tags/tag29.xml><?xml version="1.0" encoding="utf-8"?>
<p:tagLst xmlns:a="http://schemas.openxmlformats.org/drawingml/2006/main" xmlns:r="http://schemas.openxmlformats.org/officeDocument/2006/relationships" xmlns:p="http://schemas.openxmlformats.org/presentationml/2006/main">
  <p:tag name="NUM" val="13"/>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14"/>
</p:tagLst>
</file>

<file path=ppt/tags/tag31.xml><?xml version="1.0" encoding="utf-8"?>
<p:tagLst xmlns:a="http://schemas.openxmlformats.org/drawingml/2006/main" xmlns:r="http://schemas.openxmlformats.org/officeDocument/2006/relationships" xmlns:p="http://schemas.openxmlformats.org/presentationml/2006/main">
  <p:tag name="TIMING" val="|285.6|1.1"/>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5.xml><?xml version="1.0" encoding="utf-8"?>
<p:tagLst xmlns:a="http://schemas.openxmlformats.org/drawingml/2006/main" xmlns:r="http://schemas.openxmlformats.org/officeDocument/2006/relationships" xmlns:p="http://schemas.openxmlformats.org/presentationml/2006/main">
  <p:tag name="TIMING" val="|156.4"/>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TIMING" val="|57.7"/>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1.xml><?xml version="1.0" encoding="utf-8"?>
<p:tagLst xmlns:a="http://schemas.openxmlformats.org/drawingml/2006/main" xmlns:r="http://schemas.openxmlformats.org/officeDocument/2006/relationships" xmlns:p="http://schemas.openxmlformats.org/presentationml/2006/main">
  <p:tag name="NUM" val="2"/>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905</TotalTime>
  <Words>873</Words>
  <Application>Microsoft Office PowerPoint</Application>
  <PresentationFormat>Grand écran</PresentationFormat>
  <Paragraphs>192</Paragraphs>
  <Slides>16</Slides>
  <Notes>10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16</vt:i4>
      </vt:variant>
    </vt:vector>
  </HeadingPairs>
  <TitlesOfParts>
    <vt:vector size="22" baseType="lpstr">
      <vt:lpstr>Arial</vt:lpstr>
      <vt:lpstr>Calibri</vt:lpstr>
      <vt:lpstr>Calibri Light</vt:lpstr>
      <vt:lpstr>Times New Roman</vt:lpstr>
      <vt:lpstr>Wingdings</vt:lpstr>
      <vt:lpstr>Thème Office</vt:lpstr>
      <vt:lpstr>La transformation de pratiques pédagogiques au travers d’une démarche performative.   </vt:lpstr>
      <vt:lpstr>Une recherche transdisciplinaire</vt:lpstr>
      <vt:lpstr>Terrain de recherche </vt:lpstr>
      <vt:lpstr>Présentation PowerPoint</vt:lpstr>
      <vt:lpstr>Présentation PowerPoint</vt:lpstr>
      <vt:lpstr>Présentation PowerPoint</vt:lpstr>
      <vt:lpstr>Présentation PowerPoint</vt:lpstr>
      <vt:lpstr>Une étude de cas à la croisée de l’entretien d’explicitation et de l’auto-explicitation. Lola et l’enseignante</vt:lpstr>
      <vt:lpstr>Présentation PowerPoint</vt:lpstr>
      <vt:lpstr>Séance 17: Historias de habitantes y viajeros …. </vt:lpstr>
      <vt:lpstr>La fin de la séance …</vt:lpstr>
      <vt:lpstr>Après la séance « Historias de habitantes y viajeros ».   Extrait de Lola partagé dans le carnet collectif du groupe. </vt:lpstr>
      <vt:lpstr>Présentation PowerPoint</vt:lpstr>
      <vt:lpstr>Bibliographie</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transformation de pratiques pédagogiques à travers de démarches performatives.</dc:title>
  <dc:creator>ana castelo</dc:creator>
  <cp:lastModifiedBy>SCHER Anne</cp:lastModifiedBy>
  <cp:revision>155</cp:revision>
  <dcterms:created xsi:type="dcterms:W3CDTF">2019-05-13T17:44:13Z</dcterms:created>
  <dcterms:modified xsi:type="dcterms:W3CDTF">2019-05-23T08:34:31Z</dcterms:modified>
</cp:coreProperties>
</file>